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1" r:id="rId5"/>
    <p:sldId id="268" r:id="rId6"/>
    <p:sldId id="257" r:id="rId7"/>
    <p:sldId id="264" r:id="rId8"/>
    <p:sldId id="283" r:id="rId9"/>
    <p:sldId id="280" r:id="rId10"/>
    <p:sldId id="281" r:id="rId11"/>
    <p:sldId id="282" r:id="rId12"/>
    <p:sldId id="263" r:id="rId13"/>
    <p:sldId id="273" r:id="rId14"/>
    <p:sldId id="274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6F0412E-289B-41F7-91EF-D59E504E82AD}">
          <p14:sldIdLst>
            <p14:sldId id="271"/>
            <p14:sldId id="268"/>
          </p14:sldIdLst>
        </p14:section>
        <p14:section name="1. Opener" id="{81DD90C6-6755-4ACE-9209-44D60507CD82}">
          <p14:sldIdLst>
            <p14:sldId id="257"/>
            <p14:sldId id="264"/>
          </p14:sldIdLst>
        </p14:section>
        <p14:section name="3. People are demanding it" id="{DF29763C-BA59-40DD-A3BF-4934B0184DE0}">
          <p14:sldIdLst>
            <p14:sldId id="283"/>
            <p14:sldId id="280"/>
            <p14:sldId id="281"/>
            <p14:sldId id="282"/>
            <p14:sldId id="263"/>
            <p14:sldId id="273"/>
            <p14:sldId id="274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B838"/>
    <a:srgbClr val="FF738A"/>
    <a:srgbClr val="C980FF"/>
    <a:srgbClr val="5C96EB"/>
    <a:srgbClr val="29AB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67FD4-0321-37CA-1902-6A0D07434600}" v="12" dt="2024-06-11T14:18:26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18009E-87BC-A9D5-43A7-22E0D4E25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" t="4424" r="115" b="12253"/>
          <a:stretch/>
        </p:blipFill>
        <p:spPr>
          <a:xfrm>
            <a:off x="0" y="0"/>
            <a:ext cx="12273173" cy="68713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4C5B79-5A31-DCF8-F2C9-EEF08A31E01E}"/>
              </a:ext>
            </a:extLst>
          </p:cNvPr>
          <p:cNvSpPr/>
          <p:nvPr/>
        </p:nvSpPr>
        <p:spPr>
          <a:xfrm>
            <a:off x="0" y="0"/>
            <a:ext cx="12276666" cy="6857999"/>
          </a:xfrm>
          <a:prstGeom prst="rect">
            <a:avLst/>
          </a:prstGeom>
          <a:solidFill>
            <a:srgbClr val="D0D7D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C280B2B-74E5-6079-CB85-2697C1D8ECE0}"/>
              </a:ext>
            </a:extLst>
          </p:cNvPr>
          <p:cNvSpPr txBox="1"/>
          <p:nvPr/>
        </p:nvSpPr>
        <p:spPr>
          <a:xfrm>
            <a:off x="577921" y="484999"/>
            <a:ext cx="11458222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filson pro medium"/>
                <a:cs typeface="Filson Pro Medium" panose="02000000000000000000" charset="0"/>
              </a:rPr>
              <a:t>Doing Good Business with the 	</a:t>
            </a:r>
            <a:endParaRPr lang="en-US" sz="4000" dirty="0">
              <a:latin typeface="filson pro medium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75A1B57-988B-D29B-7869-6B9CB2DE361B}"/>
              </a:ext>
            </a:extLst>
          </p:cNvPr>
          <p:cNvSpPr txBox="1"/>
          <p:nvPr/>
        </p:nvSpPr>
        <p:spPr>
          <a:xfrm>
            <a:off x="578555" y="1425222"/>
            <a:ext cx="9468555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latin typeface="filson pro medium"/>
              </a:rPr>
              <a:t>Good</a:t>
            </a:r>
          </a:p>
          <a:p>
            <a:r>
              <a:rPr lang="en-GB" sz="5400" b="1" dirty="0">
                <a:latin typeface="filson pro medium"/>
              </a:rPr>
              <a:t>Business</a:t>
            </a:r>
          </a:p>
          <a:p>
            <a:r>
              <a:rPr lang="en-GB" sz="5400" b="1" dirty="0">
                <a:latin typeface="filson pro medium"/>
              </a:rPr>
              <a:t>Charter</a:t>
            </a:r>
            <a:endParaRPr lang="en-GB" sz="5400" dirty="0">
              <a:latin typeface="filson pro medium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308B336-266E-CA49-0695-8C2431B7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165" y="2755232"/>
            <a:ext cx="38600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04" y="655532"/>
            <a:ext cx="4871157" cy="54417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Abadi"/>
                <a:ea typeface="+mn-lt"/>
                <a:cs typeface="+mn-lt"/>
              </a:rPr>
              <a:t>Customers, employees and other stakeholders want to work with companies who share their values and that they can trust – you can communicate them clearly and encourage those in your supply chain and your clients to accredit too.</a:t>
            </a:r>
            <a:endParaRPr lang="en-US" dirty="0">
              <a:latin typeface="Abadi"/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670B5-A226-F658-8576-82811362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0" t="278" r="10361" b="-278"/>
          <a:stretch/>
        </p:blipFill>
        <p:spPr>
          <a:xfrm>
            <a:off x="6124575" y="-2120"/>
            <a:ext cx="6130291" cy="69289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8B3694-FEAD-5FDB-12E2-0B779C9659C5}"/>
              </a:ext>
            </a:extLst>
          </p:cNvPr>
          <p:cNvCxnSpPr/>
          <p:nvPr/>
        </p:nvCxnSpPr>
        <p:spPr>
          <a:xfrm flipH="1">
            <a:off x="349063" y="426303"/>
            <a:ext cx="543646" cy="561575"/>
          </a:xfrm>
          <a:prstGeom prst="straightConnector1">
            <a:avLst/>
          </a:prstGeom>
          <a:ln w="28575">
            <a:solidFill>
              <a:srgbClr val="FFB8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5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04" y="665057"/>
            <a:ext cx="5217520" cy="55703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Abadi"/>
                <a:ea typeface="+mn-lt"/>
                <a:cs typeface="+mn-lt"/>
              </a:rPr>
              <a:t>It's an accessible and affordable way to let customers, employees and suppliers know that you are a great company to work with – and sets you apart because you can meet all 10 components.</a:t>
            </a:r>
          </a:p>
          <a:p>
            <a:pPr marL="0" indent="0">
              <a:buNone/>
            </a:pPr>
            <a:r>
              <a:rPr lang="en-US" sz="3200" dirty="0">
                <a:latin typeface="Abadi"/>
                <a:cs typeface="Calibri"/>
              </a:rPr>
              <a:t>Many can't – accredit and you can lead the way.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670B5-A226-F658-8576-82811362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0" t="-139" r="25669" b="139"/>
          <a:stretch/>
        </p:blipFill>
        <p:spPr>
          <a:xfrm>
            <a:off x="6124575" y="-57150"/>
            <a:ext cx="6111522" cy="69194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8B3694-FEAD-5FDB-12E2-0B779C9659C5}"/>
              </a:ext>
            </a:extLst>
          </p:cNvPr>
          <p:cNvCxnSpPr/>
          <p:nvPr/>
        </p:nvCxnSpPr>
        <p:spPr>
          <a:xfrm flipH="1">
            <a:off x="349063" y="435828"/>
            <a:ext cx="543646" cy="561575"/>
          </a:xfrm>
          <a:prstGeom prst="straightConnector1">
            <a:avLst/>
          </a:prstGeom>
          <a:ln w="28575">
            <a:solidFill>
              <a:srgbClr val="29AB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0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C4092-B4AC-EE72-3C96-13367DEDC75F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rgbClr val="5C9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78CA12-017D-0140-F335-FDAD26B7B2EC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rgbClr val="FF7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6B000D-8CCB-CB16-94FA-B9CEE4D2510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rgbClr val="29A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BAF21D-47EC-8F04-360B-FC3D07F7C130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rgbClr val="FFB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E252B40-5C40-995E-AD0F-045ADAE8A299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rgbClr val="C9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B48C2FC-6261-9F10-985E-33C5D2B5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981" y="950495"/>
            <a:ext cx="3860038" cy="4114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AEA6E-E7B7-A453-A351-29AF018A8E1D}"/>
              </a:ext>
            </a:extLst>
          </p:cNvPr>
          <p:cNvSpPr txBox="1">
            <a:spLocks/>
          </p:cNvSpPr>
          <p:nvPr/>
        </p:nvSpPr>
        <p:spPr>
          <a:xfrm>
            <a:off x="932012" y="5341603"/>
            <a:ext cx="10307453" cy="9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Abadi"/>
                <a:cs typeface="Calibri" panose="020F0502020204030204"/>
              </a:rPr>
              <a:t>visit </a:t>
            </a:r>
            <a:r>
              <a:rPr lang="en-US" sz="3600" b="1" dirty="0">
                <a:latin typeface="Abadi"/>
                <a:cs typeface="Calibri" panose="020F0502020204030204"/>
              </a:rPr>
              <a:t>goodbusinesscharter.com</a:t>
            </a:r>
          </a:p>
          <a:p>
            <a:pPr marL="0" indent="0" algn="ctr">
              <a:buNone/>
            </a:pPr>
            <a:r>
              <a:rPr lang="en-US" sz="3600" dirty="0">
                <a:latin typeface="Abadi"/>
                <a:cs typeface="Calibri"/>
              </a:rPr>
              <a:t>Join the movement for a fairer, sustainable world where people matter.</a:t>
            </a:r>
          </a:p>
        </p:txBody>
      </p:sp>
    </p:spTree>
    <p:extLst>
      <p:ext uri="{BB962C8B-B14F-4D97-AF65-F5344CB8AC3E}">
        <p14:creationId xmlns:p14="http://schemas.microsoft.com/office/powerpoint/2010/main" val="14234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8" b="1222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4587" y="1853"/>
            <a:ext cx="12194719" cy="68570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C4092-B4AC-EE72-3C96-13367DEDC75F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78CA12-017D-0140-F335-FDAD26B7B2EC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6B000D-8CCB-CB16-94FA-B9CEE4D2510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BAF21D-47EC-8F04-360B-FC3D07F7C130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E252B40-5C40-995E-AD0F-045ADAE8A299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317" y="3975139"/>
            <a:ext cx="9807673" cy="1006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GB" sz="3200">
                <a:latin typeface="Abadi"/>
                <a:cs typeface="Calibri"/>
              </a:rPr>
              <a:t>recognise</a:t>
            </a:r>
            <a:r>
              <a:rPr lang="en-US" sz="3200">
                <a:latin typeface="Abadi"/>
                <a:cs typeface="Calibri"/>
              </a:rPr>
              <a:t>, champion and encourage responsible business </a:t>
            </a:r>
            <a:r>
              <a:rPr lang="en-GB" sz="3200">
                <a:latin typeface="Abadi"/>
                <a:cs typeface="Calibri"/>
              </a:rPr>
              <a:t>behaviour</a:t>
            </a:r>
            <a:endParaRPr lang="en-GB" sz="320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12120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755" y="1377597"/>
            <a:ext cx="6889045" cy="27365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Abadi"/>
                <a:cs typeface="Calibri" panose="020F0502020204030204"/>
              </a:rPr>
              <a:t>The Good Business Charter sets out a clear benchmark for responsible business </a:t>
            </a:r>
            <a:r>
              <a:rPr lang="en-US" sz="3200" dirty="0" err="1">
                <a:latin typeface="Abadi"/>
                <a:cs typeface="Calibri" panose="020F0502020204030204"/>
              </a:rPr>
              <a:t>behaviour</a:t>
            </a:r>
            <a:r>
              <a:rPr lang="en-US" sz="3200" dirty="0">
                <a:latin typeface="Abadi"/>
                <a:cs typeface="Calibri" panose="020F0502020204030204"/>
              </a:rPr>
              <a:t> with minimum standards required. That makes it a high bar worth striving for (e.g. many don't pay the real living wage).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B2EC02-2B4D-8395-FF70-BA93C149B69E}"/>
              </a:ext>
            </a:extLst>
          </p:cNvPr>
          <p:cNvSpPr txBox="1">
            <a:spLocks/>
          </p:cNvSpPr>
          <p:nvPr/>
        </p:nvSpPr>
        <p:spPr>
          <a:xfrm>
            <a:off x="4464755" y="4409296"/>
            <a:ext cx="6889045" cy="1984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badi"/>
                <a:cs typeface="Calibri" panose="020F0502020204030204"/>
              </a:rPr>
              <a:t>The 10 components cover care for employees, suppliers, customers and the planet as well as paying your fair share of tax.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2ABCD9A-ADE6-5B78-0AE8-1B7B4E51500B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rgbClr val="5C9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C66377D-5EAC-D50A-7C12-1F480E537819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rgbClr val="FF7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B0F67C2-4624-C543-A7EE-F0CEE7A83B2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rgbClr val="29A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8BE5BDC-D35C-03B8-64FE-184A51A99085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rgbClr val="FFB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DC9C408-5197-371E-1A1D-74B50F7BB2E7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rgbClr val="C9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A87C4C-3A5E-AA75-CB83-4BC93D2D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" y="5153378"/>
            <a:ext cx="1559927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een sign with black text&#10;&#10;Description automatically generated">
            <a:extLst>
              <a:ext uri="{FF2B5EF4-FFF2-40B4-BE49-F238E27FC236}">
                <a16:creationId xmlns:a16="http://schemas.microsoft.com/office/drawing/2014/main" id="{B8166D14-B0D1-6FFA-889A-B5106A98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847725"/>
            <a:ext cx="2744165" cy="921152"/>
          </a:xfrm>
          <a:prstGeom prst="rect">
            <a:avLst/>
          </a:prstGeom>
        </p:spPr>
      </p:pic>
      <p:pic>
        <p:nvPicPr>
          <p:cNvPr id="19" name="Picture 18" descr="A pink background with black text&#10;&#10;Description automatically generated">
            <a:extLst>
              <a:ext uri="{FF2B5EF4-FFF2-40B4-BE49-F238E27FC236}">
                <a16:creationId xmlns:a16="http://schemas.microsoft.com/office/drawing/2014/main" id="{226F39E4-37BC-7532-E42F-8ABAD934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847725"/>
            <a:ext cx="2744165" cy="921152"/>
          </a:xfrm>
          <a:prstGeom prst="rect">
            <a:avLst/>
          </a:prstGeom>
        </p:spPr>
      </p:pic>
      <p:pic>
        <p:nvPicPr>
          <p:cNvPr id="20" name="Picture 19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81F602CA-E60D-4603-66FC-535D102AB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1903975"/>
            <a:ext cx="2744165" cy="921152"/>
          </a:xfrm>
          <a:prstGeom prst="rect">
            <a:avLst/>
          </a:prstGeom>
        </p:spPr>
      </p:pic>
      <p:pic>
        <p:nvPicPr>
          <p:cNvPr id="21" name="Picture 20" descr="A yellow sign with black text&#10;&#10;Description automatically generated">
            <a:extLst>
              <a:ext uri="{FF2B5EF4-FFF2-40B4-BE49-F238E27FC236}">
                <a16:creationId xmlns:a16="http://schemas.microsoft.com/office/drawing/2014/main" id="{9F357343-492A-F7B4-6C11-FFD2CF6EE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1903975"/>
            <a:ext cx="2744165" cy="921152"/>
          </a:xfrm>
          <a:prstGeom prst="rect">
            <a:avLst/>
          </a:prstGeom>
        </p:spPr>
      </p:pic>
      <p:pic>
        <p:nvPicPr>
          <p:cNvPr id="22" name="Picture 21" descr="A purple sign with black text&#10;&#10;Description automatically generated">
            <a:extLst>
              <a:ext uri="{FF2B5EF4-FFF2-40B4-BE49-F238E27FC236}">
                <a16:creationId xmlns:a16="http://schemas.microsoft.com/office/drawing/2014/main" id="{80E1E540-97D7-FBF4-0C1C-2D1647F2F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25" y="2969750"/>
            <a:ext cx="2744165" cy="92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6C0414-4F3B-DB40-020C-47F230841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675" y="2969750"/>
            <a:ext cx="2744165" cy="921152"/>
          </a:xfrm>
          <a:prstGeom prst="rect">
            <a:avLst/>
          </a:prstGeom>
        </p:spPr>
      </p:pic>
      <p:pic>
        <p:nvPicPr>
          <p:cNvPr id="24" name="Picture 23" descr="A pink background with black text&#10;&#10;Description automatically generated">
            <a:extLst>
              <a:ext uri="{FF2B5EF4-FFF2-40B4-BE49-F238E27FC236}">
                <a16:creationId xmlns:a16="http://schemas.microsoft.com/office/drawing/2014/main" id="{EAE2E3DF-BA32-1D04-D531-1DE55F8E2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6125" y="4035526"/>
            <a:ext cx="2744165" cy="921152"/>
          </a:xfrm>
          <a:prstGeom prst="rect">
            <a:avLst/>
          </a:prstGeom>
        </p:spPr>
      </p:pic>
      <p:pic>
        <p:nvPicPr>
          <p:cNvPr id="25" name="Picture 24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BD76B8D8-8719-D76C-E793-4D7F61D40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5" y="4035526"/>
            <a:ext cx="2744165" cy="921152"/>
          </a:xfrm>
          <a:prstGeom prst="rect">
            <a:avLst/>
          </a:prstGeom>
        </p:spPr>
      </p:pic>
      <p:pic>
        <p:nvPicPr>
          <p:cNvPr id="26" name="Picture 25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57671D67-FD9C-8F49-1AED-E119C4C3F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125" y="5091776"/>
            <a:ext cx="2744165" cy="921152"/>
          </a:xfrm>
          <a:prstGeom prst="rect">
            <a:avLst/>
          </a:prstGeom>
        </p:spPr>
      </p:pic>
      <p:pic>
        <p:nvPicPr>
          <p:cNvPr id="27" name="Picture 26" descr="A purple background with black text&#10;&#10;Description automatically generated">
            <a:extLst>
              <a:ext uri="{FF2B5EF4-FFF2-40B4-BE49-F238E27FC236}">
                <a16:creationId xmlns:a16="http://schemas.microsoft.com/office/drawing/2014/main" id="{27CA6ABD-CA8B-67B1-DBF9-E2865B5B7A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675" y="5091776"/>
            <a:ext cx="2744165" cy="9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439" y="1106887"/>
            <a:ext cx="6889045" cy="9017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0" lvl="2" indent="0">
              <a:lnSpc>
                <a:spcPct val="100000"/>
              </a:lnSpc>
              <a:spcBef>
                <a:spcPts val="1100"/>
              </a:spcBef>
              <a:buNone/>
            </a:pPr>
            <a:r>
              <a:rPr lang="en-US" dirty="0">
                <a:latin typeface="Abadi"/>
                <a:cs typeface="Segoe UI"/>
              </a:rPr>
              <a:t>97% of consumers in a 2021 poll said they think it is important for a business to act responsibly (</a:t>
            </a:r>
            <a:r>
              <a:rPr lang="en-US" i="1" dirty="0">
                <a:latin typeface="Abadi"/>
                <a:cs typeface="Segoe UI"/>
              </a:rPr>
              <a:t>TSB Consumer poll, June 2021</a:t>
            </a:r>
            <a:r>
              <a:rPr lang="en-US" dirty="0">
                <a:latin typeface="Abadi"/>
                <a:cs typeface="Segoe UI"/>
              </a:rPr>
              <a:t>)</a:t>
            </a:r>
            <a:endParaRPr lang="en-GB">
              <a:solidFill>
                <a:srgbClr val="808080"/>
              </a:solidFill>
              <a:latin typeface="Abadi"/>
              <a:cs typeface="Segoe UI"/>
            </a:endParaRPr>
          </a:p>
          <a:p>
            <a:pPr marL="0" indent="0">
              <a:buNone/>
            </a:pPr>
            <a:endParaRPr lang="en-GB" sz="1600" dirty="0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B2EC02-2B4D-8395-FF70-BA93C149B69E}"/>
              </a:ext>
            </a:extLst>
          </p:cNvPr>
          <p:cNvSpPr txBox="1">
            <a:spLocks/>
          </p:cNvSpPr>
          <p:nvPr/>
        </p:nvSpPr>
        <p:spPr>
          <a:xfrm>
            <a:off x="2589834" y="4489506"/>
            <a:ext cx="6889045" cy="1984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000" dirty="0">
                <a:latin typeface="Abadi"/>
                <a:cs typeface="Segoe UI"/>
              </a:rPr>
              <a:t>   Almost half of younger workers (46%) want the company they work for to demonstrate a commitment to ESG, and 20% have turned down a job offer when the company’s ESG commitments were not in line with their values. (KPMG, January 2023)</a:t>
            </a:r>
            <a:endParaRPr lang="en-US" sz="1800" dirty="0">
              <a:solidFill>
                <a:srgbClr val="808080"/>
              </a:solidFill>
              <a:latin typeface="Abadi"/>
              <a:cs typeface="Segoe UI"/>
            </a:endParaRPr>
          </a:p>
          <a:p>
            <a:pPr marL="0" indent="0">
              <a:buNone/>
            </a:pPr>
            <a:endParaRPr lang="en-US" sz="3600" dirty="0">
              <a:latin typeface="Abadi"/>
              <a:cs typeface="Calibri" panose="020F0502020204030204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2ABCD9A-ADE6-5B78-0AE8-1B7B4E51500B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rgbClr val="5C9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C66377D-5EAC-D50A-7C12-1F480E537819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rgbClr val="FF7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B0F67C2-4624-C543-A7EE-F0CEE7A83B2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rgbClr val="29A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8BE5BDC-D35C-03B8-64FE-184A51A99085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rgbClr val="FFB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DC9C408-5197-371E-1A1D-74B50F7BB2E7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rgbClr val="C9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A87C4C-3A5E-AA75-CB83-4BC93D2D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" y="5153378"/>
            <a:ext cx="1559927" cy="170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6067-FF9C-758D-A1A2-C67A4683598D}"/>
              </a:ext>
            </a:extLst>
          </p:cNvPr>
          <p:cNvSpPr txBox="1"/>
          <p:nvPr/>
        </p:nvSpPr>
        <p:spPr>
          <a:xfrm>
            <a:off x="4427329" y="2495262"/>
            <a:ext cx="591151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242424"/>
                </a:solidFill>
                <a:latin typeface="Abadi"/>
                <a:ea typeface="+mn-lt"/>
                <a:cs typeface="+mn-lt"/>
              </a:rPr>
              <a:t>The most recent Institute of Business Ethics survey (2023) found that 43% of respondents felt that corporate tax avoidance was the most important ethical issue for them.  This topped the list for the 11th year running.</a:t>
            </a:r>
            <a:endParaRPr lang="en-US" sz="2000" dirty="0">
              <a:solidFill>
                <a:srgbClr val="242424"/>
              </a:solidFill>
              <a:latin typeface="Abad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55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" grpId="0" animBg="1"/>
      <p:bldP spid="8" grpId="0" animBg="1"/>
      <p:bldP spid="10" grpId="0" animBg="1"/>
      <p:bldP spid="12" grpId="0" animBg="1"/>
      <p:bldP spid="1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in painting studio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6" b="7816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14112" y="5107253"/>
            <a:ext cx="12191999" cy="10018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111" y="5107253"/>
            <a:ext cx="12191645" cy="1006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badi"/>
                <a:ea typeface="+mn-lt"/>
                <a:cs typeface="+mn-lt"/>
              </a:rPr>
              <a:t>Accreditation demonstrates that you put people first...</a:t>
            </a:r>
            <a:endParaRPr lang="en-US" dirty="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39564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holding a sapling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6" b="7816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14112" y="5107253"/>
            <a:ext cx="12191999" cy="10018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111" y="5107253"/>
            <a:ext cx="12191645" cy="1006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badi"/>
                <a:ea typeface="+mn-lt"/>
                <a:cs typeface="+mn-lt"/>
              </a:rPr>
              <a:t>...and that you exist for much more than profit.</a:t>
            </a:r>
            <a:endParaRPr lang="en-US" dirty="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2147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 in a storage facility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0" b="7820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1822" y="-5521"/>
            <a:ext cx="12191999" cy="686437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C4092-B4AC-EE72-3C96-13367DEDC75F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78CA12-017D-0140-F335-FDAD26B7B2EC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6B000D-8CCB-CB16-94FA-B9CEE4D2510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BAF21D-47EC-8F04-360B-FC3D07F7C130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E252B40-5C40-995E-AD0F-045ADAE8A299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920" y="1838027"/>
            <a:ext cx="10520162" cy="5025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badi"/>
                <a:ea typeface="+mn-lt"/>
                <a:cs typeface="+mn-lt"/>
              </a:rPr>
              <a:t>The Good Business Charter framework helps you to communicate your values, attract top talent and foster loyal customers.</a:t>
            </a:r>
            <a:endParaRPr lang="en-US" dirty="0">
              <a:latin typeface="Abad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4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4E47E-A0B7-F07B-E9A7-A0602969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1"/>
            <a:ext cx="12191999" cy="68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9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f5f56eeb-ef33-4bb5-9fcc-050a86c18f12" xsi:nil="true"/>
    <SharedWithUsers xmlns="b28f40e9-e9ee-4284-a085-6a07f3a97b32">
      <UserInfo>
        <DisplayName>Jenny Herrera</DisplayName>
        <AccountId>16</AccountId>
        <AccountType/>
      </UserInfo>
      <UserInfo>
        <DisplayName>Julie Allen</DisplayName>
        <AccountId>14</AccountId>
        <AccountType/>
      </UserInfo>
    </SharedWithUsers>
    <lcf76f155ced4ddcb4097134ff3c332f xmlns="f5f56eeb-ef33-4bb5-9fcc-050a86c18f12">
      <Terms xmlns="http://schemas.microsoft.com/office/infopath/2007/PartnerControls"/>
    </lcf76f155ced4ddcb4097134ff3c332f>
    <TaxCatchAll xmlns="b28f40e9-e9ee-4284-a085-6a07f3a97b3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06B11F88A9840A33808657ADB27A3" ma:contentTypeVersion="18" ma:contentTypeDescription="Create a new document." ma:contentTypeScope="" ma:versionID="88444143a6864a2821d82dc1cbfec40c">
  <xsd:schema xmlns:xsd="http://www.w3.org/2001/XMLSchema" xmlns:xs="http://www.w3.org/2001/XMLSchema" xmlns:p="http://schemas.microsoft.com/office/2006/metadata/properties" xmlns:ns2="b28f40e9-e9ee-4284-a085-6a07f3a97b32" xmlns:ns3="f5f56eeb-ef33-4bb5-9fcc-050a86c18f12" targetNamespace="http://schemas.microsoft.com/office/2006/metadata/properties" ma:root="true" ma:fieldsID="cf0a07d9f30dfaa84494c9d670c6ca37" ns2:_="" ns3:_="">
    <xsd:import namespace="b28f40e9-e9ee-4284-a085-6a07f3a97b32"/>
    <xsd:import namespace="f5f56eeb-ef33-4bb5-9fcc-050a86c18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f40e9-e9ee-4284-a085-6a07f3a97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92ba2c-8918-4824-8108-da74a83a10b0}" ma:internalName="TaxCatchAll" ma:showField="CatchAllData" ma:web="b28f40e9-e9ee-4284-a085-6a07f3a97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f56eeb-ef33-4bb5-9fcc-050a86c18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3ff42d-fb10-453a-ad93-0025a65982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3C17FB-3FB7-452A-A14B-926ECEC21DF7}">
  <ds:schemaRefs>
    <ds:schemaRef ds:uri="b28f40e9-e9ee-4284-a085-6a07f3a97b32"/>
    <ds:schemaRef ds:uri="f5f56eeb-ef33-4bb5-9fcc-050a86c18f1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C17C1F-E85A-4377-82C3-A306F56D0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8f40e9-e9ee-4284-a085-6a07f3a97b32"/>
    <ds:schemaRef ds:uri="f5f56eeb-ef33-4bb5-9fcc-050a86c18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7B1785-827D-40BD-AA60-E395777479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Business Charter</dc:title>
  <dc:creator/>
  <cp:revision>150</cp:revision>
  <dcterms:created xsi:type="dcterms:W3CDTF">2023-11-03T11:54:55Z</dcterms:created>
  <dcterms:modified xsi:type="dcterms:W3CDTF">2024-06-11T14:18:35Z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0x010100CC906B11F88A9840A33808657ADB27A3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xd_Signature">
    <vt:lpwstr/>
  </property>
</Properties>
</file>