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6" r:id="rId5"/>
    <p:sldId id="257" r:id="rId6"/>
    <p:sldId id="258" r:id="rId7"/>
    <p:sldId id="270" r:id="rId8"/>
    <p:sldId id="259" r:id="rId9"/>
    <p:sldId id="271" r:id="rId10"/>
    <p:sldId id="260" r:id="rId11"/>
    <p:sldId id="272" r:id="rId12"/>
    <p:sldId id="261" r:id="rId13"/>
    <p:sldId id="273" r:id="rId14"/>
    <p:sldId id="262" r:id="rId15"/>
    <p:sldId id="274" r:id="rId16"/>
    <p:sldId id="263" r:id="rId17"/>
    <p:sldId id="275" r:id="rId18"/>
    <p:sldId id="264" r:id="rId19"/>
    <p:sldId id="276" r:id="rId20"/>
    <p:sldId id="265" r:id="rId21"/>
    <p:sldId id="277" r:id="rId22"/>
    <p:sldId id="266" r:id="rId23"/>
    <p:sldId id="278" r:id="rId24"/>
    <p:sldId id="267" r:id="rId25"/>
    <p:sldId id="279" r:id="rId26"/>
    <p:sldId id="268" r:id="rId27"/>
    <p:sldId id="269"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9AB61"/>
    <a:srgbClr val="FF738A"/>
    <a:srgbClr val="5C96EB"/>
    <a:srgbClr val="FFB838"/>
    <a:srgbClr val="C980FF"/>
    <a:srgbClr val="F9F9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F991C89-6233-2013-804C-3D716E6A206E}" v="94" dt="2024-10-21T12:35:41.06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72" autoAdjust="0"/>
    <p:restoredTop sz="94660"/>
  </p:normalViewPr>
  <p:slideViewPr>
    <p:cSldViewPr snapToGrid="0">
      <p:cViewPr varScale="1">
        <p:scale>
          <a:sx n="86" d="100"/>
          <a:sy n="86" d="100"/>
        </p:scale>
        <p:origin x="96" y="8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viewProps" Target="viewProps.xml"/><Relationship Id="rId8" Type="http://schemas.openxmlformats.org/officeDocument/2006/relationships/slide" Target="slides/slide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11/6/2024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11/6/2024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11/6/2024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4794456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11/6/2024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94913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11/6/2024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46CE7D5-CF57-46EF-B807-FDD0502418D4}" type="datetimeFigureOut">
              <a:rPr lang="en-US" smtClean="0"/>
              <a:t>11/6/2024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46CE7D5-CF57-46EF-B807-FDD0502418D4}" type="datetimeFigureOut">
              <a:rPr lang="en-US" smtClean="0"/>
              <a:t>11/6/2024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46CE7D5-CF57-46EF-B807-FDD0502418D4}" type="datetimeFigureOut">
              <a:rPr lang="en-US" smtClean="0"/>
              <a:t>11/6/2024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t>11/6/2024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11/6/2024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11/6/2024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46CE7D5-CF57-46EF-B807-FDD0502418D4}" type="datetimeFigureOut">
              <a:rPr lang="en-US" smtClean="0"/>
              <a:t>11/6/2024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hyperlink" Target="https://goodbusinesscharter.com/wp-content/uploads/2024/07/GBC-Brand-Guide-Accredited-1.pdf" TargetMode="External"/><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9F9F9"/>
        </a:solidFill>
        <a:effectLst/>
      </p:bgPr>
    </p:bg>
    <p:spTree>
      <p:nvGrpSpPr>
        <p:cNvPr id="1" name=""/>
        <p:cNvGrpSpPr/>
        <p:nvPr/>
      </p:nvGrpSpPr>
      <p:grpSpPr>
        <a:xfrm>
          <a:off x="0" y="0"/>
          <a:ext cx="0" cy="0"/>
          <a:chOff x="0" y="0"/>
          <a:chExt cx="0" cy="0"/>
        </a:xfrm>
      </p:grpSpPr>
      <p:pic>
        <p:nvPicPr>
          <p:cNvPr id="5" name="Picture 4" descr="A person and person smiling&#10;&#10;Description automatically generated">
            <a:extLst>
              <a:ext uri="{FF2B5EF4-FFF2-40B4-BE49-F238E27FC236}">
                <a16:creationId xmlns:a16="http://schemas.microsoft.com/office/drawing/2014/main" id="{C4E3215C-DE59-16FC-D0CF-D99B98DA1307}"/>
              </a:ext>
            </a:extLst>
          </p:cNvPr>
          <p:cNvPicPr>
            <a:picLocks noChangeAspect="1"/>
          </p:cNvPicPr>
          <p:nvPr/>
        </p:nvPicPr>
        <p:blipFill>
          <a:blip r:embed="rId2"/>
          <a:stretch>
            <a:fillRect/>
          </a:stretch>
        </p:blipFill>
        <p:spPr>
          <a:xfrm>
            <a:off x="-3882" y="-6535"/>
            <a:ext cx="12300857" cy="6867071"/>
          </a:xfrm>
          <a:prstGeom prst="rect">
            <a:avLst/>
          </a:prstGeom>
          <a:ln>
            <a:noFill/>
          </a:ln>
        </p:spPr>
      </p:pic>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and person looking at a computer&#10;&#10;Description automatically generated">
            <a:extLst>
              <a:ext uri="{FF2B5EF4-FFF2-40B4-BE49-F238E27FC236}">
                <a16:creationId xmlns:a16="http://schemas.microsoft.com/office/drawing/2014/main" id="{5C4568A8-9F2A-6D8B-0B7B-97DBEAD6C9E6}"/>
              </a:ext>
            </a:extLst>
          </p:cNvPr>
          <p:cNvPicPr>
            <a:picLocks noChangeAspect="1"/>
          </p:cNvPicPr>
          <p:nvPr/>
        </p:nvPicPr>
        <p:blipFill>
          <a:blip r:embed="rId2"/>
          <a:stretch>
            <a:fillRect/>
          </a:stretch>
        </p:blipFill>
        <p:spPr>
          <a:xfrm>
            <a:off x="-2352" y="0"/>
            <a:ext cx="12212292" cy="6872110"/>
          </a:xfrm>
          <a:prstGeom prst="rect">
            <a:avLst/>
          </a:prstGeom>
        </p:spPr>
      </p:pic>
    </p:spTree>
    <p:extLst>
      <p:ext uri="{BB962C8B-B14F-4D97-AF65-F5344CB8AC3E}">
        <p14:creationId xmlns:p14="http://schemas.microsoft.com/office/powerpoint/2010/main" val="20146149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9F9F9"/>
        </a:solidFill>
        <a:effectLst/>
      </p:bgPr>
    </p:bg>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575A1B57-988B-D29B-7869-6B9CB2DE361B}"/>
              </a:ext>
            </a:extLst>
          </p:cNvPr>
          <p:cNvSpPr txBox="1"/>
          <p:nvPr/>
        </p:nvSpPr>
        <p:spPr>
          <a:xfrm>
            <a:off x="143126" y="182436"/>
            <a:ext cx="11300983" cy="120032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5400" b="1" dirty="0">
                <a:solidFill>
                  <a:srgbClr val="FFB838"/>
                </a:solidFill>
                <a:latin typeface="filson pro medium"/>
              </a:rPr>
              <a:t>Employee Representation Thursday</a:t>
            </a:r>
            <a:endParaRPr lang="en-US" dirty="0">
              <a:solidFill>
                <a:srgbClr val="FFB838"/>
              </a:solidFill>
            </a:endParaRPr>
          </a:p>
          <a:p>
            <a:pPr algn="l"/>
            <a:endParaRPr lang="en-US" dirty="0">
              <a:cs typeface="Calibri"/>
            </a:endParaRPr>
          </a:p>
        </p:txBody>
      </p:sp>
      <p:pic>
        <p:nvPicPr>
          <p:cNvPr id="7" name="Picture 6" descr="A black background with white text&#10;&#10;Description automatically generated">
            <a:extLst>
              <a:ext uri="{FF2B5EF4-FFF2-40B4-BE49-F238E27FC236}">
                <a16:creationId xmlns:a16="http://schemas.microsoft.com/office/drawing/2014/main" id="{549D2DBC-F8AA-1379-78AB-3F26573B6E1C}"/>
              </a:ext>
            </a:extLst>
          </p:cNvPr>
          <p:cNvPicPr>
            <a:picLocks noChangeAspect="1"/>
          </p:cNvPicPr>
          <p:nvPr/>
        </p:nvPicPr>
        <p:blipFill>
          <a:blip r:embed="rId2"/>
          <a:stretch>
            <a:fillRect/>
          </a:stretch>
        </p:blipFill>
        <p:spPr>
          <a:xfrm>
            <a:off x="10926312" y="5715401"/>
            <a:ext cx="1262041" cy="1139372"/>
          </a:xfrm>
          <a:prstGeom prst="rect">
            <a:avLst/>
          </a:prstGeom>
        </p:spPr>
      </p:pic>
      <p:sp>
        <p:nvSpPr>
          <p:cNvPr id="2" name="TextBox 1">
            <a:extLst>
              <a:ext uri="{FF2B5EF4-FFF2-40B4-BE49-F238E27FC236}">
                <a16:creationId xmlns:a16="http://schemas.microsoft.com/office/drawing/2014/main" id="{06A2AA74-F093-ACC1-8306-FE1CE457B104}"/>
              </a:ext>
            </a:extLst>
          </p:cNvPr>
          <p:cNvSpPr txBox="1"/>
          <p:nvPr/>
        </p:nvSpPr>
        <p:spPr>
          <a:xfrm>
            <a:off x="4402428" y="2009104"/>
            <a:ext cx="7036157" cy="31393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a:solidFill>
                  <a:srgbClr val="FFB838"/>
                </a:solidFill>
                <a:ea typeface="+mn-lt"/>
                <a:cs typeface="+mn-lt"/>
              </a:rPr>
              <a:t>Empowering all employees to have a voice ensures the best ideas are heard and protects vulnerable workers</a:t>
            </a:r>
            <a:r>
              <a:rPr lang="en-US" dirty="0">
                <a:solidFill>
                  <a:srgbClr val="000000"/>
                </a:solidFill>
                <a:ea typeface="+mn-lt"/>
                <a:cs typeface="+mn-lt"/>
              </a:rPr>
              <a:t>. With ongoing workplace issues like sexual harassment, it's crucial that employees can speak up, feel confident they’ll be heard, </a:t>
            </a:r>
            <a:r>
              <a:rPr lang="en-US" dirty="0">
                <a:ea typeface="+mn-lt"/>
                <a:cs typeface="+mn-lt"/>
              </a:rPr>
              <a:t>and trust that action will be taken. When this fails, </a:t>
            </a:r>
            <a:r>
              <a:rPr lang="en-US" dirty="0" err="1">
                <a:ea typeface="+mn-lt"/>
                <a:cs typeface="+mn-lt"/>
              </a:rPr>
              <a:t>organisational</a:t>
            </a:r>
            <a:r>
              <a:rPr lang="en-US" dirty="0">
                <a:ea typeface="+mn-lt"/>
                <a:cs typeface="+mn-lt"/>
              </a:rPr>
              <a:t> trust quickly erodes.</a:t>
            </a:r>
          </a:p>
          <a:p>
            <a:r>
              <a:rPr lang="en-US" dirty="0">
                <a:ea typeface="+mn-lt"/>
                <a:cs typeface="+mn-lt"/>
              </a:rPr>
              <a:t>Worker representatives, including trade unions, are vital in this process. Employee forums, regular satisfaction surveys, and clear escalation paths to senior management are essential for maintaining a healthy workplace culture.</a:t>
            </a:r>
          </a:p>
          <a:p>
            <a:endParaRPr lang="en-US" dirty="0">
              <a:ea typeface="+mn-lt"/>
              <a:cs typeface="+mn-lt"/>
            </a:endParaRPr>
          </a:p>
          <a:p>
            <a:endParaRPr lang="en-US" dirty="0">
              <a:ea typeface="+mn-lt"/>
              <a:cs typeface="+mn-lt"/>
            </a:endParaRPr>
          </a:p>
        </p:txBody>
      </p:sp>
      <p:pic>
        <p:nvPicPr>
          <p:cNvPr id="5" name="Picture 4" descr="A person and person looking at a computer&#10;&#10;Description automatically generated">
            <a:extLst>
              <a:ext uri="{FF2B5EF4-FFF2-40B4-BE49-F238E27FC236}">
                <a16:creationId xmlns:a16="http://schemas.microsoft.com/office/drawing/2014/main" id="{42EEEC4C-4E23-49C4-818E-B4C1E307F87C}"/>
              </a:ext>
            </a:extLst>
          </p:cNvPr>
          <p:cNvPicPr>
            <a:picLocks noChangeAspect="1"/>
          </p:cNvPicPr>
          <p:nvPr/>
        </p:nvPicPr>
        <p:blipFill>
          <a:blip r:embed="rId3"/>
          <a:stretch>
            <a:fillRect/>
          </a:stretch>
        </p:blipFill>
        <p:spPr>
          <a:xfrm>
            <a:off x="214881" y="2011686"/>
            <a:ext cx="3857223" cy="3835758"/>
          </a:xfrm>
          <a:prstGeom prst="rect">
            <a:avLst/>
          </a:prstGeom>
          <a:ln>
            <a:noFill/>
          </a:ln>
        </p:spPr>
      </p:pic>
    </p:spTree>
    <p:extLst>
      <p:ext uri="{BB962C8B-B14F-4D97-AF65-F5344CB8AC3E}">
        <p14:creationId xmlns:p14="http://schemas.microsoft.com/office/powerpoint/2010/main" val="15910166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erson in a wheelchair with a nurse&#10;&#10;Description automatically generated">
            <a:extLst>
              <a:ext uri="{FF2B5EF4-FFF2-40B4-BE49-F238E27FC236}">
                <a16:creationId xmlns:a16="http://schemas.microsoft.com/office/drawing/2014/main" id="{39AA0E64-5A8A-BC56-4F04-E1F395708375}"/>
              </a:ext>
            </a:extLst>
          </p:cNvPr>
          <p:cNvPicPr>
            <a:picLocks noChangeAspect="1"/>
          </p:cNvPicPr>
          <p:nvPr/>
        </p:nvPicPr>
        <p:blipFill>
          <a:blip r:embed="rId2"/>
          <a:stretch>
            <a:fillRect/>
          </a:stretch>
        </p:blipFill>
        <p:spPr>
          <a:xfrm>
            <a:off x="3151" y="-4870"/>
            <a:ext cx="12181114" cy="6858000"/>
          </a:xfrm>
          <a:prstGeom prst="rect">
            <a:avLst/>
          </a:prstGeom>
        </p:spPr>
      </p:pic>
    </p:spTree>
    <p:extLst>
      <p:ext uri="{BB962C8B-B14F-4D97-AF65-F5344CB8AC3E}">
        <p14:creationId xmlns:p14="http://schemas.microsoft.com/office/powerpoint/2010/main" val="4548302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9F9F9"/>
        </a:solidFill>
        <a:effectLst/>
      </p:bgPr>
    </p:bg>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575A1B57-988B-D29B-7869-6B9CB2DE361B}"/>
              </a:ext>
            </a:extLst>
          </p:cNvPr>
          <p:cNvSpPr txBox="1"/>
          <p:nvPr/>
        </p:nvSpPr>
        <p:spPr>
          <a:xfrm>
            <a:off x="143126" y="182436"/>
            <a:ext cx="11300983" cy="120032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5400" b="1" dirty="0">
                <a:solidFill>
                  <a:srgbClr val="FF738A"/>
                </a:solidFill>
                <a:latin typeface="filson pro medium"/>
              </a:rPr>
              <a:t>Fair Pay and Hours Friday</a:t>
            </a:r>
            <a:endParaRPr lang="en-US" dirty="0">
              <a:solidFill>
                <a:srgbClr val="FF738A"/>
              </a:solidFill>
            </a:endParaRPr>
          </a:p>
          <a:p>
            <a:pPr algn="l"/>
            <a:endParaRPr lang="en-US" dirty="0">
              <a:cs typeface="Calibri"/>
            </a:endParaRPr>
          </a:p>
        </p:txBody>
      </p:sp>
      <p:pic>
        <p:nvPicPr>
          <p:cNvPr id="7" name="Picture 6" descr="A black background with white text&#10;&#10;Description automatically generated">
            <a:extLst>
              <a:ext uri="{FF2B5EF4-FFF2-40B4-BE49-F238E27FC236}">
                <a16:creationId xmlns:a16="http://schemas.microsoft.com/office/drawing/2014/main" id="{549D2DBC-F8AA-1379-78AB-3F26573B6E1C}"/>
              </a:ext>
            </a:extLst>
          </p:cNvPr>
          <p:cNvPicPr>
            <a:picLocks noChangeAspect="1"/>
          </p:cNvPicPr>
          <p:nvPr/>
        </p:nvPicPr>
        <p:blipFill>
          <a:blip r:embed="rId2"/>
          <a:stretch>
            <a:fillRect/>
          </a:stretch>
        </p:blipFill>
        <p:spPr>
          <a:xfrm>
            <a:off x="10926312" y="5715401"/>
            <a:ext cx="1262041" cy="1139372"/>
          </a:xfrm>
          <a:prstGeom prst="rect">
            <a:avLst/>
          </a:prstGeom>
        </p:spPr>
      </p:pic>
      <p:sp>
        <p:nvSpPr>
          <p:cNvPr id="2" name="TextBox 1">
            <a:extLst>
              <a:ext uri="{FF2B5EF4-FFF2-40B4-BE49-F238E27FC236}">
                <a16:creationId xmlns:a16="http://schemas.microsoft.com/office/drawing/2014/main" id="{06A2AA74-F093-ACC1-8306-FE1CE457B104}"/>
              </a:ext>
            </a:extLst>
          </p:cNvPr>
          <p:cNvSpPr txBox="1"/>
          <p:nvPr/>
        </p:nvSpPr>
        <p:spPr>
          <a:xfrm>
            <a:off x="4305836" y="1386625"/>
            <a:ext cx="7036157" cy="369331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a:solidFill>
                  <a:srgbClr val="FF738A"/>
                </a:solidFill>
                <a:ea typeface="+mn-lt"/>
                <a:cs typeface="+mn-lt"/>
              </a:rPr>
              <a:t>Fair hours, contracts, and pay are essential for providing workers with the financial stability needed to budget effectively and secure essentials like housing and childcare.</a:t>
            </a:r>
            <a:r>
              <a:rPr lang="en-US" dirty="0">
                <a:solidFill>
                  <a:srgbClr val="000000"/>
                </a:solidFill>
                <a:ea typeface="+mn-lt"/>
                <a:cs typeface="+mn-lt"/>
              </a:rPr>
              <a:t> Insecure jobs with fluctuating incomes and last-minute shift cancellations cause significant financial </a:t>
            </a:r>
            <a:r>
              <a:rPr lang="en-US" dirty="0">
                <a:ea typeface="+mn-lt"/>
                <a:cs typeface="+mn-lt"/>
              </a:rPr>
              <a:t>and personal stress. Implementing fair shift scheduling and reliable cancellation policies allows workers to plan their lives with confidence. Paying the Real Living Wage, which is calculated to meet the actual cost of living, reduces wage inequality and ensures employees can afford basic necessities. Fair pay and stable contracts also lead to higher employee retention, lower recruitment costs, and a more motivated, loyal workforce.</a:t>
            </a:r>
          </a:p>
          <a:p>
            <a:endParaRPr lang="en-US" dirty="0">
              <a:ea typeface="+mn-lt"/>
              <a:cs typeface="+mn-lt"/>
            </a:endParaRPr>
          </a:p>
          <a:p>
            <a:endParaRPr lang="en-US" dirty="0">
              <a:ea typeface="+mn-lt"/>
              <a:cs typeface="+mn-lt"/>
            </a:endParaRPr>
          </a:p>
        </p:txBody>
      </p:sp>
      <p:pic>
        <p:nvPicPr>
          <p:cNvPr id="3" name="Picture 2" descr="A person in a wheelchair with a nurse&#10;&#10;Description automatically generated">
            <a:extLst>
              <a:ext uri="{FF2B5EF4-FFF2-40B4-BE49-F238E27FC236}">
                <a16:creationId xmlns:a16="http://schemas.microsoft.com/office/drawing/2014/main" id="{7AF59617-9AFE-348F-8BCF-BBE7D04C176C}"/>
              </a:ext>
            </a:extLst>
          </p:cNvPr>
          <p:cNvPicPr>
            <a:picLocks noChangeAspect="1"/>
          </p:cNvPicPr>
          <p:nvPr/>
        </p:nvPicPr>
        <p:blipFill>
          <a:blip r:embed="rId3"/>
          <a:stretch>
            <a:fillRect/>
          </a:stretch>
        </p:blipFill>
        <p:spPr>
          <a:xfrm>
            <a:off x="281423" y="1385988"/>
            <a:ext cx="3921617" cy="3835758"/>
          </a:xfrm>
          <a:prstGeom prst="rect">
            <a:avLst/>
          </a:prstGeom>
          <a:ln>
            <a:noFill/>
          </a:ln>
        </p:spPr>
      </p:pic>
    </p:spTree>
    <p:extLst>
      <p:ext uri="{BB962C8B-B14F-4D97-AF65-F5344CB8AC3E}">
        <p14:creationId xmlns:p14="http://schemas.microsoft.com/office/powerpoint/2010/main" val="1447977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picking up trash on the beach&#10;&#10;Description automatically generated">
            <a:extLst>
              <a:ext uri="{FF2B5EF4-FFF2-40B4-BE49-F238E27FC236}">
                <a16:creationId xmlns:a16="http://schemas.microsoft.com/office/drawing/2014/main" id="{ABEB08B7-86B4-D7E7-0E77-FD8AD36A6EB2}"/>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0469981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9F9F9"/>
        </a:solidFill>
        <a:effectLst/>
      </p:bgPr>
    </p:bg>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575A1B57-988B-D29B-7869-6B9CB2DE361B}"/>
              </a:ext>
            </a:extLst>
          </p:cNvPr>
          <p:cNvSpPr txBox="1"/>
          <p:nvPr/>
        </p:nvSpPr>
        <p:spPr>
          <a:xfrm>
            <a:off x="143126" y="182436"/>
            <a:ext cx="11300983" cy="120032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5400" b="1" dirty="0">
                <a:solidFill>
                  <a:srgbClr val="29AB61"/>
                </a:solidFill>
                <a:latin typeface="filson pro medium"/>
              </a:rPr>
              <a:t>Environmental Responsibility Monday</a:t>
            </a:r>
            <a:endParaRPr lang="en-US" dirty="0">
              <a:solidFill>
                <a:srgbClr val="29AB61"/>
              </a:solidFill>
            </a:endParaRPr>
          </a:p>
          <a:p>
            <a:pPr algn="l"/>
            <a:endParaRPr lang="en-US" dirty="0">
              <a:cs typeface="Calibri"/>
            </a:endParaRPr>
          </a:p>
        </p:txBody>
      </p:sp>
      <p:pic>
        <p:nvPicPr>
          <p:cNvPr id="7" name="Picture 6" descr="A black background with white text&#10;&#10;Description automatically generated">
            <a:extLst>
              <a:ext uri="{FF2B5EF4-FFF2-40B4-BE49-F238E27FC236}">
                <a16:creationId xmlns:a16="http://schemas.microsoft.com/office/drawing/2014/main" id="{549D2DBC-F8AA-1379-78AB-3F26573B6E1C}"/>
              </a:ext>
            </a:extLst>
          </p:cNvPr>
          <p:cNvPicPr>
            <a:picLocks noChangeAspect="1"/>
          </p:cNvPicPr>
          <p:nvPr/>
        </p:nvPicPr>
        <p:blipFill>
          <a:blip r:embed="rId2"/>
          <a:stretch>
            <a:fillRect/>
          </a:stretch>
        </p:blipFill>
        <p:spPr>
          <a:xfrm>
            <a:off x="10926312" y="5715401"/>
            <a:ext cx="1262041" cy="1139372"/>
          </a:xfrm>
          <a:prstGeom prst="rect">
            <a:avLst/>
          </a:prstGeom>
        </p:spPr>
      </p:pic>
      <p:sp>
        <p:nvSpPr>
          <p:cNvPr id="2" name="TextBox 1">
            <a:extLst>
              <a:ext uri="{FF2B5EF4-FFF2-40B4-BE49-F238E27FC236}">
                <a16:creationId xmlns:a16="http://schemas.microsoft.com/office/drawing/2014/main" id="{06A2AA74-F093-ACC1-8306-FE1CE457B104}"/>
              </a:ext>
            </a:extLst>
          </p:cNvPr>
          <p:cNvSpPr txBox="1"/>
          <p:nvPr/>
        </p:nvSpPr>
        <p:spPr>
          <a:xfrm>
            <a:off x="4305836" y="2009104"/>
            <a:ext cx="7036157"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solidFill>
                  <a:srgbClr val="000000"/>
                </a:solidFill>
                <a:ea typeface="+mn-lt"/>
                <a:cs typeface="+mn-lt"/>
              </a:rPr>
              <a:t>Environmental responsibility is essential for businesses </a:t>
            </a:r>
            <a:r>
              <a:rPr lang="en-US" dirty="0">
                <a:ea typeface="+mn-lt"/>
                <a:cs typeface="+mn-lt"/>
              </a:rPr>
              <a:t>aiming </a:t>
            </a:r>
            <a:r>
              <a:rPr lang="en-US" dirty="0">
                <a:solidFill>
                  <a:srgbClr val="000000"/>
                </a:solidFill>
                <a:ea typeface="+mn-lt"/>
                <a:cs typeface="+mn-lt"/>
              </a:rPr>
              <a:t>to reduce their impact on the planet </a:t>
            </a:r>
            <a:r>
              <a:rPr lang="en-US" dirty="0">
                <a:ea typeface="+mn-lt"/>
                <a:cs typeface="+mn-lt"/>
              </a:rPr>
              <a:t>and help mitigate the climate crisis driven by excessive CO2 emissions. </a:t>
            </a:r>
            <a:r>
              <a:rPr lang="en-US" b="1" dirty="0">
                <a:solidFill>
                  <a:srgbClr val="29AB61"/>
                </a:solidFill>
                <a:ea typeface="+mn-lt"/>
                <a:cs typeface="+mn-lt"/>
              </a:rPr>
              <a:t>As consumers increasingly demand sustainable practices, companies are urged to adopt policies that improve resource management and waste disposal. </a:t>
            </a:r>
            <a:r>
              <a:rPr lang="en-US" dirty="0">
                <a:ea typeface="+mn-lt"/>
                <a:cs typeface="+mn-lt"/>
              </a:rPr>
              <a:t>Committing to environmental responsibility not only enhances a company's reputation but also supports the urgent goal of achieving net zero emissions for a sustainable future.</a:t>
            </a:r>
          </a:p>
          <a:p>
            <a:endParaRPr lang="en-US" dirty="0">
              <a:ea typeface="+mn-lt"/>
              <a:cs typeface="+mn-lt"/>
            </a:endParaRPr>
          </a:p>
          <a:p>
            <a:endParaRPr lang="en-US" dirty="0">
              <a:ea typeface="+mn-lt"/>
              <a:cs typeface="+mn-lt"/>
            </a:endParaRPr>
          </a:p>
        </p:txBody>
      </p:sp>
      <p:pic>
        <p:nvPicPr>
          <p:cNvPr id="5" name="Picture 4" descr="A person picking up trash on a beach&#10;&#10;Description automatically generated">
            <a:extLst>
              <a:ext uri="{FF2B5EF4-FFF2-40B4-BE49-F238E27FC236}">
                <a16:creationId xmlns:a16="http://schemas.microsoft.com/office/drawing/2014/main" id="{F5139255-C8F8-BD35-87A1-5F2B46D94659}"/>
              </a:ext>
            </a:extLst>
          </p:cNvPr>
          <p:cNvPicPr>
            <a:picLocks noChangeAspect="1"/>
          </p:cNvPicPr>
          <p:nvPr/>
        </p:nvPicPr>
        <p:blipFill>
          <a:blip r:embed="rId3"/>
          <a:stretch>
            <a:fillRect/>
          </a:stretch>
        </p:blipFill>
        <p:spPr>
          <a:xfrm>
            <a:off x="279276" y="2081447"/>
            <a:ext cx="3932350" cy="3846491"/>
          </a:xfrm>
          <a:prstGeom prst="rect">
            <a:avLst/>
          </a:prstGeom>
          <a:ln>
            <a:noFill/>
          </a:ln>
        </p:spPr>
      </p:pic>
    </p:spTree>
    <p:extLst>
      <p:ext uri="{BB962C8B-B14F-4D97-AF65-F5344CB8AC3E}">
        <p14:creationId xmlns:p14="http://schemas.microsoft.com/office/powerpoint/2010/main" val="3314533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erson in overalls smiling&#10;&#10;Description automatically generated">
            <a:extLst>
              <a:ext uri="{FF2B5EF4-FFF2-40B4-BE49-F238E27FC236}">
                <a16:creationId xmlns:a16="http://schemas.microsoft.com/office/drawing/2014/main" id="{9FBF793D-9CB4-1732-3A96-76DAD69B993E}"/>
              </a:ext>
            </a:extLst>
          </p:cNvPr>
          <p:cNvPicPr>
            <a:picLocks noChangeAspect="1"/>
          </p:cNvPicPr>
          <p:nvPr/>
        </p:nvPicPr>
        <p:blipFill>
          <a:blip r:embed="rId2"/>
          <a:stretch>
            <a:fillRect/>
          </a:stretch>
        </p:blipFill>
        <p:spPr>
          <a:xfrm>
            <a:off x="0" y="-4704"/>
            <a:ext cx="12193746" cy="6861090"/>
          </a:xfrm>
          <a:prstGeom prst="rect">
            <a:avLst/>
          </a:prstGeom>
        </p:spPr>
      </p:pic>
    </p:spTree>
    <p:extLst>
      <p:ext uri="{BB962C8B-B14F-4D97-AF65-F5344CB8AC3E}">
        <p14:creationId xmlns:p14="http://schemas.microsoft.com/office/powerpoint/2010/main" val="34136479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9F9F9"/>
        </a:solidFill>
        <a:effectLst/>
      </p:bgPr>
    </p:bg>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575A1B57-988B-D29B-7869-6B9CB2DE361B}"/>
              </a:ext>
            </a:extLst>
          </p:cNvPr>
          <p:cNvSpPr txBox="1"/>
          <p:nvPr/>
        </p:nvSpPr>
        <p:spPr>
          <a:xfrm>
            <a:off x="143126" y="182436"/>
            <a:ext cx="11300983" cy="120032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5400" b="1" dirty="0">
                <a:solidFill>
                  <a:srgbClr val="C980FF"/>
                </a:solidFill>
                <a:latin typeface="filson pro medium"/>
              </a:rPr>
              <a:t>Timely Tuesday</a:t>
            </a:r>
            <a:endParaRPr lang="en-US">
              <a:solidFill>
                <a:srgbClr val="C980FF"/>
              </a:solidFill>
            </a:endParaRPr>
          </a:p>
          <a:p>
            <a:pPr algn="l"/>
            <a:endParaRPr lang="en-US" dirty="0">
              <a:cs typeface="Calibri"/>
            </a:endParaRPr>
          </a:p>
        </p:txBody>
      </p:sp>
      <p:pic>
        <p:nvPicPr>
          <p:cNvPr id="7" name="Picture 6" descr="A black background with white text&#10;&#10;Description automatically generated">
            <a:extLst>
              <a:ext uri="{FF2B5EF4-FFF2-40B4-BE49-F238E27FC236}">
                <a16:creationId xmlns:a16="http://schemas.microsoft.com/office/drawing/2014/main" id="{549D2DBC-F8AA-1379-78AB-3F26573B6E1C}"/>
              </a:ext>
            </a:extLst>
          </p:cNvPr>
          <p:cNvPicPr>
            <a:picLocks noChangeAspect="1"/>
          </p:cNvPicPr>
          <p:nvPr/>
        </p:nvPicPr>
        <p:blipFill>
          <a:blip r:embed="rId2"/>
          <a:stretch>
            <a:fillRect/>
          </a:stretch>
        </p:blipFill>
        <p:spPr>
          <a:xfrm>
            <a:off x="10926312" y="5715401"/>
            <a:ext cx="1262041" cy="1139372"/>
          </a:xfrm>
          <a:prstGeom prst="rect">
            <a:avLst/>
          </a:prstGeom>
        </p:spPr>
      </p:pic>
      <p:sp>
        <p:nvSpPr>
          <p:cNvPr id="2" name="TextBox 1">
            <a:extLst>
              <a:ext uri="{FF2B5EF4-FFF2-40B4-BE49-F238E27FC236}">
                <a16:creationId xmlns:a16="http://schemas.microsoft.com/office/drawing/2014/main" id="{06A2AA74-F093-ACC1-8306-FE1CE457B104}"/>
              </a:ext>
            </a:extLst>
          </p:cNvPr>
          <p:cNvSpPr txBox="1"/>
          <p:nvPr/>
        </p:nvSpPr>
        <p:spPr>
          <a:xfrm>
            <a:off x="4273639" y="1386625"/>
            <a:ext cx="7036157"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solidFill>
                  <a:srgbClr val="000000"/>
                </a:solidFill>
                <a:ea typeface="+mn-lt"/>
                <a:cs typeface="+mn-lt"/>
              </a:rPr>
              <a:t>Ensuring timely payments to suppliers is vital for preventing </a:t>
            </a:r>
            <a:r>
              <a:rPr lang="en-US" dirty="0">
                <a:ea typeface="+mn-lt"/>
                <a:cs typeface="+mn-lt"/>
              </a:rPr>
              <a:t>small </a:t>
            </a:r>
            <a:r>
              <a:rPr lang="en-US" dirty="0">
                <a:solidFill>
                  <a:srgbClr val="000000"/>
                </a:solidFill>
                <a:ea typeface="+mn-lt"/>
                <a:cs typeface="+mn-lt"/>
              </a:rPr>
              <a:t>businesses from facing financial </a:t>
            </a:r>
            <a:r>
              <a:rPr lang="en-US" dirty="0">
                <a:ea typeface="+mn-lt"/>
                <a:cs typeface="+mn-lt"/>
              </a:rPr>
              <a:t>instability, </a:t>
            </a:r>
            <a:r>
              <a:rPr lang="en-US" b="1" dirty="0">
                <a:solidFill>
                  <a:srgbClr val="C980FF"/>
                </a:solidFill>
                <a:ea typeface="+mn-lt"/>
                <a:cs typeface="+mn-lt"/>
              </a:rPr>
              <a:t>with 400,000 businesses at risk of closure each year due to late payments.</a:t>
            </a:r>
            <a:r>
              <a:rPr lang="en-US" dirty="0">
                <a:ea typeface="+mn-lt"/>
                <a:cs typeface="+mn-lt"/>
              </a:rPr>
              <a:t> </a:t>
            </a:r>
            <a:r>
              <a:rPr lang="en-US" dirty="0">
                <a:solidFill>
                  <a:srgbClr val="000000"/>
                </a:solidFill>
                <a:ea typeface="+mn-lt"/>
                <a:cs typeface="+mn-lt"/>
              </a:rPr>
              <a:t>Prompt payments are a sign of respect and fairness, strengthening business relationships and maintaining a healthy supply chain. </a:t>
            </a:r>
            <a:r>
              <a:rPr lang="en-US" dirty="0">
                <a:ea typeface="+mn-lt"/>
                <a:cs typeface="+mn-lt"/>
              </a:rPr>
              <a:t>This practice isn't just an operational necessity—it embodies corporate social responsibility, enhancing a company's reputation while supporting the sustainability of small suppliers.</a:t>
            </a:r>
          </a:p>
          <a:p>
            <a:endParaRPr lang="en-US" dirty="0">
              <a:ea typeface="+mn-lt"/>
              <a:cs typeface="+mn-lt"/>
            </a:endParaRPr>
          </a:p>
          <a:p>
            <a:endParaRPr lang="en-US" dirty="0">
              <a:ea typeface="+mn-lt"/>
              <a:cs typeface="+mn-lt"/>
            </a:endParaRPr>
          </a:p>
        </p:txBody>
      </p:sp>
      <p:pic>
        <p:nvPicPr>
          <p:cNvPr id="3" name="Picture 2" descr="A person in overalls smiling&#10;&#10;Description automatically generated">
            <a:extLst>
              <a:ext uri="{FF2B5EF4-FFF2-40B4-BE49-F238E27FC236}">
                <a16:creationId xmlns:a16="http://schemas.microsoft.com/office/drawing/2014/main" id="{E7C1DA9B-35F2-A9A4-8140-BC2B5809DABC}"/>
              </a:ext>
            </a:extLst>
          </p:cNvPr>
          <p:cNvPicPr>
            <a:picLocks noChangeAspect="1"/>
          </p:cNvPicPr>
          <p:nvPr/>
        </p:nvPicPr>
        <p:blipFill>
          <a:blip r:embed="rId3"/>
          <a:stretch>
            <a:fillRect/>
          </a:stretch>
        </p:blipFill>
        <p:spPr>
          <a:xfrm>
            <a:off x="223469" y="1385988"/>
            <a:ext cx="3932350" cy="3835758"/>
          </a:xfrm>
          <a:prstGeom prst="rect">
            <a:avLst/>
          </a:prstGeom>
          <a:ln>
            <a:noFill/>
          </a:ln>
        </p:spPr>
      </p:pic>
    </p:spTree>
    <p:extLst>
      <p:ext uri="{BB962C8B-B14F-4D97-AF65-F5344CB8AC3E}">
        <p14:creationId xmlns:p14="http://schemas.microsoft.com/office/powerpoint/2010/main" val="867934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holding a tray of food&#10;&#10;Description automatically generated">
            <a:extLst>
              <a:ext uri="{FF2B5EF4-FFF2-40B4-BE49-F238E27FC236}">
                <a16:creationId xmlns:a16="http://schemas.microsoft.com/office/drawing/2014/main" id="{0C48BCC6-0183-76B5-72DB-FEC06549AF00}"/>
              </a:ext>
            </a:extLst>
          </p:cNvPr>
          <p:cNvPicPr>
            <a:picLocks noChangeAspect="1"/>
          </p:cNvPicPr>
          <p:nvPr/>
        </p:nvPicPr>
        <p:blipFill>
          <a:blip r:embed="rId2"/>
          <a:stretch>
            <a:fillRect/>
          </a:stretch>
        </p:blipFill>
        <p:spPr>
          <a:xfrm>
            <a:off x="2721" y="2721"/>
            <a:ext cx="12192000" cy="6858000"/>
          </a:xfrm>
          <a:prstGeom prst="rect">
            <a:avLst/>
          </a:prstGeom>
        </p:spPr>
      </p:pic>
    </p:spTree>
    <p:extLst>
      <p:ext uri="{BB962C8B-B14F-4D97-AF65-F5344CB8AC3E}">
        <p14:creationId xmlns:p14="http://schemas.microsoft.com/office/powerpoint/2010/main" val="30799752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9F9F9"/>
        </a:solidFill>
        <a:effectLst/>
      </p:bgPr>
    </p:bg>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575A1B57-988B-D29B-7869-6B9CB2DE361B}"/>
              </a:ext>
            </a:extLst>
          </p:cNvPr>
          <p:cNvSpPr txBox="1"/>
          <p:nvPr/>
        </p:nvSpPr>
        <p:spPr>
          <a:xfrm>
            <a:off x="143126" y="182436"/>
            <a:ext cx="11300983" cy="120032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5400" b="1" dirty="0">
                <a:solidFill>
                  <a:srgbClr val="FFB838"/>
                </a:solidFill>
                <a:latin typeface="filson pro medium"/>
              </a:rPr>
              <a:t>Ethical Sourcing Wednesday</a:t>
            </a:r>
            <a:endParaRPr lang="en-US" dirty="0">
              <a:solidFill>
                <a:srgbClr val="FFB838"/>
              </a:solidFill>
            </a:endParaRPr>
          </a:p>
          <a:p>
            <a:pPr algn="l"/>
            <a:endParaRPr lang="en-US" dirty="0">
              <a:cs typeface="Calibri"/>
            </a:endParaRPr>
          </a:p>
        </p:txBody>
      </p:sp>
      <p:pic>
        <p:nvPicPr>
          <p:cNvPr id="7" name="Picture 6" descr="A black background with white text&#10;&#10;Description automatically generated">
            <a:extLst>
              <a:ext uri="{FF2B5EF4-FFF2-40B4-BE49-F238E27FC236}">
                <a16:creationId xmlns:a16="http://schemas.microsoft.com/office/drawing/2014/main" id="{549D2DBC-F8AA-1379-78AB-3F26573B6E1C}"/>
              </a:ext>
            </a:extLst>
          </p:cNvPr>
          <p:cNvPicPr>
            <a:picLocks noChangeAspect="1"/>
          </p:cNvPicPr>
          <p:nvPr/>
        </p:nvPicPr>
        <p:blipFill>
          <a:blip r:embed="rId2"/>
          <a:stretch>
            <a:fillRect/>
          </a:stretch>
        </p:blipFill>
        <p:spPr>
          <a:xfrm>
            <a:off x="10926312" y="5715401"/>
            <a:ext cx="1262041" cy="1139372"/>
          </a:xfrm>
          <a:prstGeom prst="rect">
            <a:avLst/>
          </a:prstGeom>
        </p:spPr>
      </p:pic>
      <p:sp>
        <p:nvSpPr>
          <p:cNvPr id="2" name="TextBox 1">
            <a:extLst>
              <a:ext uri="{FF2B5EF4-FFF2-40B4-BE49-F238E27FC236}">
                <a16:creationId xmlns:a16="http://schemas.microsoft.com/office/drawing/2014/main" id="{06A2AA74-F093-ACC1-8306-FE1CE457B104}"/>
              </a:ext>
            </a:extLst>
          </p:cNvPr>
          <p:cNvSpPr txBox="1"/>
          <p:nvPr/>
        </p:nvSpPr>
        <p:spPr>
          <a:xfrm>
            <a:off x="4273639" y="1386625"/>
            <a:ext cx="7036157" cy="31393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a:solidFill>
                  <a:srgbClr val="FFB838"/>
                </a:solidFill>
                <a:ea typeface="+mn-lt"/>
                <a:cs typeface="+mn-lt"/>
              </a:rPr>
              <a:t>Millions worldwide endure inadequate and often shocking working conditions, including child </a:t>
            </a:r>
            <a:r>
              <a:rPr lang="en-US" b="1" err="1">
                <a:solidFill>
                  <a:srgbClr val="FFB838"/>
                </a:solidFill>
                <a:ea typeface="+mn-lt"/>
                <a:cs typeface="+mn-lt"/>
              </a:rPr>
              <a:t>labour</a:t>
            </a:r>
            <a:r>
              <a:rPr lang="en-US" b="1" dirty="0">
                <a:solidFill>
                  <a:srgbClr val="FFB838"/>
                </a:solidFill>
                <a:ea typeface="+mn-lt"/>
                <a:cs typeface="+mn-lt"/>
              </a:rPr>
              <a:t> and modern slavery. </a:t>
            </a:r>
            <a:r>
              <a:rPr lang="en-US" dirty="0">
                <a:solidFill>
                  <a:srgbClr val="000000"/>
                </a:solidFill>
                <a:ea typeface="+mn-lt"/>
                <a:cs typeface="+mn-lt"/>
              </a:rPr>
              <a:t>By tolerating unethical </a:t>
            </a:r>
            <a:r>
              <a:rPr lang="en-US" dirty="0">
                <a:ea typeface="+mn-lt"/>
                <a:cs typeface="+mn-lt"/>
              </a:rPr>
              <a:t>practices within </a:t>
            </a:r>
            <a:r>
              <a:rPr lang="en-US" dirty="0">
                <a:solidFill>
                  <a:srgbClr val="000000"/>
                </a:solidFill>
                <a:ea typeface="+mn-lt"/>
                <a:cs typeface="+mn-lt"/>
              </a:rPr>
              <a:t>supply chains</a:t>
            </a:r>
            <a:r>
              <a:rPr lang="en-US" dirty="0">
                <a:ea typeface="+mn-lt"/>
                <a:cs typeface="+mn-lt"/>
              </a:rPr>
              <a:t>, </a:t>
            </a:r>
            <a:r>
              <a:rPr lang="en-US" dirty="0">
                <a:solidFill>
                  <a:srgbClr val="000000"/>
                </a:solidFill>
                <a:ea typeface="+mn-lt"/>
                <a:cs typeface="+mn-lt"/>
              </a:rPr>
              <a:t>businesses inadvertently contribute to these issues—even in</a:t>
            </a:r>
            <a:r>
              <a:rPr lang="en-US" dirty="0">
                <a:ea typeface="+mn-lt"/>
                <a:cs typeface="+mn-lt"/>
              </a:rPr>
              <a:t> </a:t>
            </a:r>
            <a:r>
              <a:rPr lang="en-US" dirty="0">
                <a:solidFill>
                  <a:srgbClr val="000000"/>
                </a:solidFill>
                <a:ea typeface="+mn-lt"/>
                <a:cs typeface="+mn-lt"/>
              </a:rPr>
              <a:t>the UK.</a:t>
            </a:r>
            <a:r>
              <a:rPr lang="en-US" dirty="0">
                <a:ea typeface="+mn-lt"/>
                <a:cs typeface="+mn-lt"/>
              </a:rPr>
              <a:t> </a:t>
            </a:r>
            <a:r>
              <a:rPr lang="en-US" dirty="0">
                <a:solidFill>
                  <a:srgbClr val="000000"/>
                </a:solidFill>
                <a:ea typeface="+mn-lt"/>
                <a:cs typeface="+mn-lt"/>
              </a:rPr>
              <a:t>Ethical sourcing ensures that suppliers uphold fair </a:t>
            </a:r>
            <a:r>
              <a:rPr lang="en-US" err="1">
                <a:solidFill>
                  <a:srgbClr val="000000"/>
                </a:solidFill>
                <a:ea typeface="+mn-lt"/>
                <a:cs typeface="+mn-lt"/>
              </a:rPr>
              <a:t>labour</a:t>
            </a:r>
            <a:r>
              <a:rPr lang="en-US" dirty="0">
                <a:solidFill>
                  <a:srgbClr val="000000"/>
                </a:solidFill>
                <a:ea typeface="+mn-lt"/>
                <a:cs typeface="+mn-lt"/>
              </a:rPr>
              <a:t> standards, protecting vulnerable workers and improving global </a:t>
            </a:r>
            <a:r>
              <a:rPr lang="en-US" dirty="0">
                <a:ea typeface="+mn-lt"/>
                <a:cs typeface="+mn-lt"/>
              </a:rPr>
              <a:t>working conditions</a:t>
            </a:r>
            <a:r>
              <a:rPr lang="en-US" dirty="0">
                <a:solidFill>
                  <a:srgbClr val="000000"/>
                </a:solidFill>
                <a:ea typeface="+mn-lt"/>
                <a:cs typeface="+mn-lt"/>
              </a:rPr>
              <a:t>. </a:t>
            </a:r>
            <a:r>
              <a:rPr lang="en-US" dirty="0">
                <a:ea typeface="+mn-lt"/>
                <a:cs typeface="+mn-lt"/>
              </a:rPr>
              <a:t>This commitment not only reflects corporate social responsibility but also enhances a company’s reputation and supports a sustainable, ethical global supply chain.</a:t>
            </a:r>
          </a:p>
          <a:p>
            <a:endParaRPr lang="en-US" dirty="0">
              <a:ea typeface="+mn-lt"/>
              <a:cs typeface="+mn-lt"/>
            </a:endParaRPr>
          </a:p>
          <a:p>
            <a:endParaRPr lang="en-US" dirty="0">
              <a:ea typeface="+mn-lt"/>
              <a:cs typeface="+mn-lt"/>
            </a:endParaRPr>
          </a:p>
        </p:txBody>
      </p:sp>
      <p:pic>
        <p:nvPicPr>
          <p:cNvPr id="5" name="Picture 4" descr="A person holding a tray of bread&#10;&#10;Description automatically generated">
            <a:extLst>
              <a:ext uri="{FF2B5EF4-FFF2-40B4-BE49-F238E27FC236}">
                <a16:creationId xmlns:a16="http://schemas.microsoft.com/office/drawing/2014/main" id="{4DEB4F40-AA42-7B26-C1C0-B66CEA5EF65E}"/>
              </a:ext>
            </a:extLst>
          </p:cNvPr>
          <p:cNvPicPr>
            <a:picLocks noChangeAspect="1"/>
          </p:cNvPicPr>
          <p:nvPr/>
        </p:nvPicPr>
        <p:blipFill>
          <a:blip r:embed="rId3"/>
          <a:stretch>
            <a:fillRect/>
          </a:stretch>
        </p:blipFill>
        <p:spPr>
          <a:xfrm>
            <a:off x="219175" y="1387061"/>
            <a:ext cx="3921617" cy="3835758"/>
          </a:xfrm>
          <a:prstGeom prst="rect">
            <a:avLst/>
          </a:prstGeom>
          <a:ln>
            <a:noFill/>
          </a:ln>
        </p:spPr>
      </p:pic>
    </p:spTree>
    <p:extLst>
      <p:ext uri="{BB962C8B-B14F-4D97-AF65-F5344CB8AC3E}">
        <p14:creationId xmlns:p14="http://schemas.microsoft.com/office/powerpoint/2010/main" val="20657890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9F9F9"/>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A665EFD-3081-C350-F84A-59F65A491671}"/>
              </a:ext>
            </a:extLst>
          </p:cNvPr>
          <p:cNvSpPr txBox="1"/>
          <p:nvPr/>
        </p:nvSpPr>
        <p:spPr>
          <a:xfrm>
            <a:off x="215900" y="1504044"/>
            <a:ext cx="11234057"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a:t>Good Business Fortnight will take place from 3rd to 14th February 2025 and will bring together everyone who is passionate about responsible business practices. </a:t>
            </a:r>
          </a:p>
          <a:p>
            <a:r>
              <a:rPr lang="en-US"/>
              <a:t>The fortnight-long awareness week will celebrate the </a:t>
            </a:r>
            <a:r>
              <a:rPr lang="en-US" dirty="0"/>
              <a:t>outstanding efforts of businesses across the UK in championing responsible practices and making a positive impact on society and the environment. Not only will it celebrate those acting responsibly, the awareness campaign also acts as a platform to encourage other businesses to adopt similar practices. It will also make the public aware of what an ethical business looks like, and the importance of acting responsibly. The campaign will foster a broader movement towards ethical business practices, contributing to a fairer and more sustainable world.</a:t>
            </a:r>
          </a:p>
        </p:txBody>
      </p:sp>
      <p:sp>
        <p:nvSpPr>
          <p:cNvPr id="4" name="TextBox 5">
            <a:extLst>
              <a:ext uri="{FF2B5EF4-FFF2-40B4-BE49-F238E27FC236}">
                <a16:creationId xmlns:a16="http://schemas.microsoft.com/office/drawing/2014/main" id="{575A1B57-988B-D29B-7869-6B9CB2DE361B}"/>
              </a:ext>
            </a:extLst>
          </p:cNvPr>
          <p:cNvSpPr txBox="1"/>
          <p:nvPr/>
        </p:nvSpPr>
        <p:spPr>
          <a:xfrm>
            <a:off x="143126" y="182436"/>
            <a:ext cx="11300983" cy="120032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5400" b="1" dirty="0">
                <a:latin typeface="filson pro medium"/>
              </a:rPr>
              <a:t>About Good Business Fortnight</a:t>
            </a:r>
            <a:endParaRPr lang="en-US" dirty="0"/>
          </a:p>
          <a:p>
            <a:pPr algn="l"/>
            <a:endParaRPr lang="en-US" dirty="0">
              <a:cs typeface="Calibri"/>
            </a:endParaRPr>
          </a:p>
        </p:txBody>
      </p:sp>
      <p:sp>
        <p:nvSpPr>
          <p:cNvPr id="6" name="TextBox 5">
            <a:extLst>
              <a:ext uri="{FF2B5EF4-FFF2-40B4-BE49-F238E27FC236}">
                <a16:creationId xmlns:a16="http://schemas.microsoft.com/office/drawing/2014/main" id="{0F15785B-E0DD-B422-7BBA-4328D07F371E}"/>
              </a:ext>
            </a:extLst>
          </p:cNvPr>
          <p:cNvSpPr txBox="1"/>
          <p:nvPr/>
        </p:nvSpPr>
        <p:spPr>
          <a:xfrm>
            <a:off x="215900" y="4025900"/>
            <a:ext cx="8276771"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a:solidFill>
                  <a:srgbClr val="29AB61"/>
                </a:solidFill>
              </a:rPr>
              <a:t>More information: </a:t>
            </a:r>
            <a:r>
              <a:rPr lang="en-US" dirty="0"/>
              <a:t>goodbusinesscharter.com/good-business-fortnight-2025</a:t>
            </a:r>
          </a:p>
        </p:txBody>
      </p:sp>
      <p:pic>
        <p:nvPicPr>
          <p:cNvPr id="7" name="Picture 6" descr="A black background with white text&#10;&#10;Description automatically generated">
            <a:extLst>
              <a:ext uri="{FF2B5EF4-FFF2-40B4-BE49-F238E27FC236}">
                <a16:creationId xmlns:a16="http://schemas.microsoft.com/office/drawing/2014/main" id="{549D2DBC-F8AA-1379-78AB-3F26573B6E1C}"/>
              </a:ext>
            </a:extLst>
          </p:cNvPr>
          <p:cNvPicPr>
            <a:picLocks noChangeAspect="1"/>
          </p:cNvPicPr>
          <p:nvPr/>
        </p:nvPicPr>
        <p:blipFill>
          <a:blip r:embed="rId2"/>
          <a:stretch>
            <a:fillRect/>
          </a:stretch>
        </p:blipFill>
        <p:spPr>
          <a:xfrm>
            <a:off x="10926312" y="5715401"/>
            <a:ext cx="1262041" cy="1139372"/>
          </a:xfrm>
          <a:prstGeom prst="rect">
            <a:avLst/>
          </a:prstGeom>
        </p:spPr>
      </p:pic>
    </p:spTree>
    <p:extLst>
      <p:ext uri="{BB962C8B-B14F-4D97-AF65-F5344CB8AC3E}">
        <p14:creationId xmlns:p14="http://schemas.microsoft.com/office/powerpoint/2010/main" val="13156792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erson paying for a customer&#10;&#10;Description automatically generated">
            <a:extLst>
              <a:ext uri="{FF2B5EF4-FFF2-40B4-BE49-F238E27FC236}">
                <a16:creationId xmlns:a16="http://schemas.microsoft.com/office/drawing/2014/main" id="{1867AF6C-99AF-8431-2A06-6C542F8C1DBD}"/>
              </a:ext>
            </a:extLst>
          </p:cNvPr>
          <p:cNvPicPr>
            <a:picLocks noChangeAspect="1"/>
          </p:cNvPicPr>
          <p:nvPr/>
        </p:nvPicPr>
        <p:blipFill>
          <a:blip r:embed="rId2"/>
          <a:stretch>
            <a:fillRect/>
          </a:stretch>
        </p:blipFill>
        <p:spPr>
          <a:xfrm>
            <a:off x="495" y="-2228"/>
            <a:ext cx="12202885" cy="6868885"/>
          </a:xfrm>
          <a:prstGeom prst="rect">
            <a:avLst/>
          </a:prstGeom>
        </p:spPr>
      </p:pic>
    </p:spTree>
    <p:extLst>
      <p:ext uri="{BB962C8B-B14F-4D97-AF65-F5344CB8AC3E}">
        <p14:creationId xmlns:p14="http://schemas.microsoft.com/office/powerpoint/2010/main" val="33916848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9F9F9"/>
        </a:solidFill>
        <a:effectLst/>
      </p:bgPr>
    </p:bg>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575A1B57-988B-D29B-7869-6B9CB2DE361B}"/>
              </a:ext>
            </a:extLst>
          </p:cNvPr>
          <p:cNvSpPr txBox="1"/>
          <p:nvPr/>
        </p:nvSpPr>
        <p:spPr>
          <a:xfrm>
            <a:off x="143126" y="182436"/>
            <a:ext cx="11300983" cy="120032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5400" b="1" dirty="0">
                <a:solidFill>
                  <a:srgbClr val="5C96EB"/>
                </a:solidFill>
                <a:latin typeface="filson pro medium"/>
              </a:rPr>
              <a:t>Customer Thursday</a:t>
            </a:r>
            <a:endParaRPr lang="en-US" dirty="0">
              <a:solidFill>
                <a:srgbClr val="5C96EB"/>
              </a:solidFill>
            </a:endParaRPr>
          </a:p>
          <a:p>
            <a:pPr algn="l"/>
            <a:endParaRPr lang="en-US" dirty="0">
              <a:cs typeface="Calibri"/>
            </a:endParaRPr>
          </a:p>
        </p:txBody>
      </p:sp>
      <p:pic>
        <p:nvPicPr>
          <p:cNvPr id="7" name="Picture 6" descr="A black background with white text&#10;&#10;Description automatically generated">
            <a:extLst>
              <a:ext uri="{FF2B5EF4-FFF2-40B4-BE49-F238E27FC236}">
                <a16:creationId xmlns:a16="http://schemas.microsoft.com/office/drawing/2014/main" id="{549D2DBC-F8AA-1379-78AB-3F26573B6E1C}"/>
              </a:ext>
            </a:extLst>
          </p:cNvPr>
          <p:cNvPicPr>
            <a:picLocks noChangeAspect="1"/>
          </p:cNvPicPr>
          <p:nvPr/>
        </p:nvPicPr>
        <p:blipFill>
          <a:blip r:embed="rId2"/>
          <a:stretch>
            <a:fillRect/>
          </a:stretch>
        </p:blipFill>
        <p:spPr>
          <a:xfrm>
            <a:off x="10926312" y="5715401"/>
            <a:ext cx="1262041" cy="1139372"/>
          </a:xfrm>
          <a:prstGeom prst="rect">
            <a:avLst/>
          </a:prstGeom>
        </p:spPr>
      </p:pic>
      <p:sp>
        <p:nvSpPr>
          <p:cNvPr id="2" name="TextBox 1">
            <a:extLst>
              <a:ext uri="{FF2B5EF4-FFF2-40B4-BE49-F238E27FC236}">
                <a16:creationId xmlns:a16="http://schemas.microsoft.com/office/drawing/2014/main" id="{06A2AA74-F093-ACC1-8306-FE1CE457B104}"/>
              </a:ext>
            </a:extLst>
          </p:cNvPr>
          <p:cNvSpPr txBox="1"/>
          <p:nvPr/>
        </p:nvSpPr>
        <p:spPr>
          <a:xfrm>
            <a:off x="4273639" y="1386625"/>
            <a:ext cx="7036157" cy="369331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a:solidFill>
                  <a:srgbClr val="5C96EB"/>
                </a:solidFill>
                <a:ea typeface="+mn-lt"/>
                <a:cs typeface="+mn-lt"/>
              </a:rPr>
              <a:t>Great customer service is the cornerstone of any successful business, fostering trust and satisfaction among customers.</a:t>
            </a:r>
            <a:r>
              <a:rPr lang="en-US" dirty="0">
                <a:solidFill>
                  <a:srgbClr val="000000"/>
                </a:solidFill>
                <a:ea typeface="+mn-lt"/>
                <a:cs typeface="+mn-lt"/>
              </a:rPr>
              <a:t> Treating customers fairly and addressing complaints promptly is a sign of respect and a key element of ethical business practice. In today’s competitive landscape</a:t>
            </a:r>
            <a:r>
              <a:rPr lang="en-US" dirty="0">
                <a:ea typeface="+mn-lt"/>
                <a:cs typeface="+mn-lt"/>
              </a:rPr>
              <a:t>, </a:t>
            </a:r>
            <a:r>
              <a:rPr lang="en-US" dirty="0">
                <a:solidFill>
                  <a:srgbClr val="000000"/>
                </a:solidFill>
                <a:ea typeface="+mn-lt"/>
                <a:cs typeface="+mn-lt"/>
              </a:rPr>
              <a:t>outstanding customer service offers a significant edge, shaping public perception through social media and review platforms. </a:t>
            </a:r>
            <a:r>
              <a:rPr lang="en-US" dirty="0">
                <a:ea typeface="+mn-lt"/>
                <a:cs typeface="+mn-lt"/>
              </a:rPr>
              <a:t>A strong commitment to customer satisfaction not only enhances your company’s reputation but also builds customer loyalty, driving long-term success. By consistently monitoring and responding to customer feedback, businesses can refine their services and solidify their market position.</a:t>
            </a:r>
          </a:p>
          <a:p>
            <a:endParaRPr lang="en-US" dirty="0">
              <a:ea typeface="+mn-lt"/>
              <a:cs typeface="+mn-lt"/>
            </a:endParaRPr>
          </a:p>
          <a:p>
            <a:endParaRPr lang="en-US" dirty="0">
              <a:ea typeface="+mn-lt"/>
              <a:cs typeface="+mn-lt"/>
            </a:endParaRPr>
          </a:p>
        </p:txBody>
      </p:sp>
      <p:pic>
        <p:nvPicPr>
          <p:cNvPr id="3" name="Picture 2" descr="A person paying for a customer&#10;&#10;Description automatically generated">
            <a:extLst>
              <a:ext uri="{FF2B5EF4-FFF2-40B4-BE49-F238E27FC236}">
                <a16:creationId xmlns:a16="http://schemas.microsoft.com/office/drawing/2014/main" id="{8776CE46-0163-D0A1-E520-C39840D79F52}"/>
              </a:ext>
            </a:extLst>
          </p:cNvPr>
          <p:cNvPicPr>
            <a:picLocks noChangeAspect="1"/>
          </p:cNvPicPr>
          <p:nvPr/>
        </p:nvPicPr>
        <p:blipFill>
          <a:blip r:embed="rId3"/>
          <a:stretch>
            <a:fillRect/>
          </a:stretch>
        </p:blipFill>
        <p:spPr>
          <a:xfrm>
            <a:off x="241713" y="1387061"/>
            <a:ext cx="3932350" cy="3835758"/>
          </a:xfrm>
          <a:prstGeom prst="rect">
            <a:avLst/>
          </a:prstGeom>
          <a:ln>
            <a:noFill/>
          </a:ln>
        </p:spPr>
      </p:pic>
    </p:spTree>
    <p:extLst>
      <p:ext uri="{BB962C8B-B14F-4D97-AF65-F5344CB8AC3E}">
        <p14:creationId xmlns:p14="http://schemas.microsoft.com/office/powerpoint/2010/main" val="29368421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shaking hands with a person&#10;&#10;Description automatically generated">
            <a:extLst>
              <a:ext uri="{FF2B5EF4-FFF2-40B4-BE49-F238E27FC236}">
                <a16:creationId xmlns:a16="http://schemas.microsoft.com/office/drawing/2014/main" id="{A264CD42-D81B-8178-567A-FD45DD04DF1E}"/>
              </a:ext>
            </a:extLst>
          </p:cNvPr>
          <p:cNvPicPr>
            <a:picLocks noChangeAspect="1"/>
          </p:cNvPicPr>
          <p:nvPr/>
        </p:nvPicPr>
        <p:blipFill>
          <a:blip r:embed="rId2"/>
          <a:stretch>
            <a:fillRect/>
          </a:stretch>
        </p:blipFill>
        <p:spPr>
          <a:xfrm>
            <a:off x="0" y="-619"/>
            <a:ext cx="12192000" cy="6858000"/>
          </a:xfrm>
          <a:prstGeom prst="rect">
            <a:avLst/>
          </a:prstGeom>
        </p:spPr>
      </p:pic>
    </p:spTree>
    <p:extLst>
      <p:ext uri="{BB962C8B-B14F-4D97-AF65-F5344CB8AC3E}">
        <p14:creationId xmlns:p14="http://schemas.microsoft.com/office/powerpoint/2010/main" val="23073014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9F9F9"/>
        </a:solidFill>
        <a:effectLst/>
      </p:bgPr>
    </p:bg>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575A1B57-988B-D29B-7869-6B9CB2DE361B}"/>
              </a:ext>
            </a:extLst>
          </p:cNvPr>
          <p:cNvSpPr txBox="1"/>
          <p:nvPr/>
        </p:nvSpPr>
        <p:spPr>
          <a:xfrm>
            <a:off x="143126" y="182436"/>
            <a:ext cx="11300983" cy="120032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5400" b="1" dirty="0">
                <a:solidFill>
                  <a:srgbClr val="FF738A"/>
                </a:solidFill>
                <a:latin typeface="filson pro medium"/>
              </a:rPr>
              <a:t>Fair Tax Friday</a:t>
            </a:r>
            <a:endParaRPr lang="en-US" dirty="0">
              <a:solidFill>
                <a:srgbClr val="FF738A"/>
              </a:solidFill>
            </a:endParaRPr>
          </a:p>
          <a:p>
            <a:pPr algn="l"/>
            <a:endParaRPr lang="en-US" dirty="0">
              <a:cs typeface="Calibri"/>
            </a:endParaRPr>
          </a:p>
        </p:txBody>
      </p:sp>
      <p:pic>
        <p:nvPicPr>
          <p:cNvPr id="7" name="Picture 6" descr="A black background with white text&#10;&#10;Description automatically generated">
            <a:extLst>
              <a:ext uri="{FF2B5EF4-FFF2-40B4-BE49-F238E27FC236}">
                <a16:creationId xmlns:a16="http://schemas.microsoft.com/office/drawing/2014/main" id="{549D2DBC-F8AA-1379-78AB-3F26573B6E1C}"/>
              </a:ext>
            </a:extLst>
          </p:cNvPr>
          <p:cNvPicPr>
            <a:picLocks noChangeAspect="1"/>
          </p:cNvPicPr>
          <p:nvPr/>
        </p:nvPicPr>
        <p:blipFill>
          <a:blip r:embed="rId2"/>
          <a:stretch>
            <a:fillRect/>
          </a:stretch>
        </p:blipFill>
        <p:spPr>
          <a:xfrm>
            <a:off x="10926312" y="5715401"/>
            <a:ext cx="1262041" cy="1139372"/>
          </a:xfrm>
          <a:prstGeom prst="rect">
            <a:avLst/>
          </a:prstGeom>
        </p:spPr>
      </p:pic>
      <p:sp>
        <p:nvSpPr>
          <p:cNvPr id="2" name="TextBox 1">
            <a:extLst>
              <a:ext uri="{FF2B5EF4-FFF2-40B4-BE49-F238E27FC236}">
                <a16:creationId xmlns:a16="http://schemas.microsoft.com/office/drawing/2014/main" id="{06A2AA74-F093-ACC1-8306-FE1CE457B104}"/>
              </a:ext>
            </a:extLst>
          </p:cNvPr>
          <p:cNvSpPr txBox="1"/>
          <p:nvPr/>
        </p:nvSpPr>
        <p:spPr>
          <a:xfrm>
            <a:off x="4273639" y="1386625"/>
            <a:ext cx="7036157" cy="34163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a:solidFill>
                  <a:srgbClr val="FF738A"/>
                </a:solidFill>
                <a:ea typeface="+mn-lt"/>
                <a:cs typeface="+mn-lt"/>
              </a:rPr>
              <a:t>Meeting tax obligations is crucial for ethical business operations and sustainable growth.</a:t>
            </a:r>
            <a:r>
              <a:rPr lang="en-US" dirty="0">
                <a:solidFill>
                  <a:srgbClr val="000000"/>
                </a:solidFill>
                <a:ea typeface="+mn-lt"/>
                <a:cs typeface="+mn-lt"/>
              </a:rPr>
              <a:t> Fair tax practices build trust and reinforce integrity, while transparent management of taxes upholds essential ethical standards.</a:t>
            </a:r>
            <a:endParaRPr lang="en-US" dirty="0">
              <a:ea typeface="+mn-lt"/>
              <a:cs typeface="+mn-lt"/>
            </a:endParaRPr>
          </a:p>
          <a:p>
            <a:r>
              <a:rPr lang="en-US" dirty="0">
                <a:solidFill>
                  <a:srgbClr val="000000"/>
                </a:solidFill>
                <a:ea typeface="+mn-lt"/>
                <a:cs typeface="+mn-lt"/>
              </a:rPr>
              <a:t>In a competitive market, fair tax compliance </a:t>
            </a:r>
            <a:r>
              <a:rPr lang="en-US" dirty="0">
                <a:ea typeface="+mn-lt"/>
                <a:cs typeface="+mn-lt"/>
              </a:rPr>
              <a:t>enhances corporate reputation and trust. Just as excellent customer service drives loyalty, committing to fair tax practices strengthens credibility and stability. Consistently following fair tax guidelines supports public services and infrastructure, affirming a business’s role as a responsible corporate citizen.</a:t>
            </a:r>
          </a:p>
          <a:p>
            <a:endParaRPr lang="en-US" dirty="0">
              <a:ea typeface="+mn-lt"/>
              <a:cs typeface="+mn-lt"/>
            </a:endParaRPr>
          </a:p>
          <a:p>
            <a:endParaRPr lang="en-US" dirty="0">
              <a:ea typeface="+mn-lt"/>
              <a:cs typeface="+mn-lt"/>
            </a:endParaRPr>
          </a:p>
        </p:txBody>
      </p:sp>
      <p:pic>
        <p:nvPicPr>
          <p:cNvPr id="5" name="Picture 4" descr="A person shaking hands with a person&#10;&#10;Description automatically generated">
            <a:extLst>
              <a:ext uri="{FF2B5EF4-FFF2-40B4-BE49-F238E27FC236}">
                <a16:creationId xmlns:a16="http://schemas.microsoft.com/office/drawing/2014/main" id="{EB83D5A3-7B84-E787-775E-4619402F830D}"/>
              </a:ext>
            </a:extLst>
          </p:cNvPr>
          <p:cNvPicPr>
            <a:picLocks noChangeAspect="1"/>
          </p:cNvPicPr>
          <p:nvPr/>
        </p:nvPicPr>
        <p:blipFill>
          <a:blip r:embed="rId3"/>
          <a:stretch>
            <a:fillRect/>
          </a:stretch>
        </p:blipFill>
        <p:spPr>
          <a:xfrm>
            <a:off x="148341" y="1390281"/>
            <a:ext cx="3932350" cy="3846491"/>
          </a:xfrm>
          <a:prstGeom prst="rect">
            <a:avLst/>
          </a:prstGeom>
        </p:spPr>
      </p:pic>
    </p:spTree>
    <p:extLst>
      <p:ext uri="{BB962C8B-B14F-4D97-AF65-F5344CB8AC3E}">
        <p14:creationId xmlns:p14="http://schemas.microsoft.com/office/powerpoint/2010/main" val="5414278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9F9F9"/>
        </a:solidFill>
        <a:effectLst/>
      </p:bgPr>
    </p:bg>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575A1B57-988B-D29B-7869-6B9CB2DE361B}"/>
              </a:ext>
            </a:extLst>
          </p:cNvPr>
          <p:cNvSpPr txBox="1"/>
          <p:nvPr/>
        </p:nvSpPr>
        <p:spPr>
          <a:xfrm>
            <a:off x="143126" y="182436"/>
            <a:ext cx="11300983" cy="120032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5400" b="1" dirty="0">
                <a:latin typeface="filson pro medium"/>
              </a:rPr>
              <a:t>More information</a:t>
            </a:r>
            <a:endParaRPr lang="en-US" dirty="0"/>
          </a:p>
          <a:p>
            <a:pPr algn="l"/>
            <a:endParaRPr lang="en-US" dirty="0">
              <a:cs typeface="Calibri"/>
            </a:endParaRPr>
          </a:p>
        </p:txBody>
      </p:sp>
      <p:pic>
        <p:nvPicPr>
          <p:cNvPr id="7" name="Picture 6" descr="A black background with white text&#10;&#10;Description automatically generated">
            <a:extLst>
              <a:ext uri="{FF2B5EF4-FFF2-40B4-BE49-F238E27FC236}">
                <a16:creationId xmlns:a16="http://schemas.microsoft.com/office/drawing/2014/main" id="{549D2DBC-F8AA-1379-78AB-3F26573B6E1C}"/>
              </a:ext>
            </a:extLst>
          </p:cNvPr>
          <p:cNvPicPr>
            <a:picLocks noChangeAspect="1"/>
          </p:cNvPicPr>
          <p:nvPr/>
        </p:nvPicPr>
        <p:blipFill>
          <a:blip r:embed="rId2"/>
          <a:stretch>
            <a:fillRect/>
          </a:stretch>
        </p:blipFill>
        <p:spPr>
          <a:xfrm>
            <a:off x="10926312" y="5715401"/>
            <a:ext cx="1262041" cy="1139372"/>
          </a:xfrm>
          <a:prstGeom prst="rect">
            <a:avLst/>
          </a:prstGeom>
        </p:spPr>
      </p:pic>
      <p:sp>
        <p:nvSpPr>
          <p:cNvPr id="6" name="TextBox 5">
            <a:extLst>
              <a:ext uri="{FF2B5EF4-FFF2-40B4-BE49-F238E27FC236}">
                <a16:creationId xmlns:a16="http://schemas.microsoft.com/office/drawing/2014/main" id="{21217E37-3069-FCAE-778D-D3D45DDF5ED0}"/>
              </a:ext>
            </a:extLst>
          </p:cNvPr>
          <p:cNvSpPr txBox="1"/>
          <p:nvPr/>
        </p:nvSpPr>
        <p:spPr>
          <a:xfrm>
            <a:off x="1214906" y="1386626"/>
            <a:ext cx="10781763" cy="31393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ea typeface="+mn-lt"/>
                <a:cs typeface="+mn-lt"/>
              </a:rPr>
              <a:t>For further information on Good Business Fortnight, visit: goodbusinesscharter.com/good-business-fortnight-2025</a:t>
            </a:r>
            <a:endParaRPr lang="en-US"/>
          </a:p>
          <a:p>
            <a:endParaRPr lang="en-US" dirty="0">
              <a:ea typeface="+mn-lt"/>
              <a:cs typeface="+mn-lt"/>
            </a:endParaRPr>
          </a:p>
          <a:p>
            <a:r>
              <a:rPr lang="en-US" dirty="0">
                <a:ea typeface="+mn-lt"/>
                <a:cs typeface="+mn-lt"/>
              </a:rPr>
              <a:t>When </a:t>
            </a:r>
            <a:r>
              <a:rPr lang="en-US" dirty="0" err="1">
                <a:ea typeface="+mn-lt"/>
                <a:cs typeface="+mn-lt"/>
              </a:rPr>
              <a:t>personalising</a:t>
            </a:r>
            <a:r>
              <a:rPr lang="en-US" dirty="0">
                <a:ea typeface="+mn-lt"/>
                <a:cs typeface="+mn-lt"/>
              </a:rPr>
              <a:t> this presentation, please refer to our </a:t>
            </a:r>
            <a:r>
              <a:rPr lang="en-US" dirty="0">
                <a:ea typeface="+mn-lt"/>
                <a:cs typeface="+mn-lt"/>
                <a:hlinkClick r:id="rId3">
                  <a:extLst>
                    <a:ext uri="{A12FA001-AC4F-418D-AE19-62706E023703}">
                      <ahyp:hlinkClr xmlns:ahyp="http://schemas.microsoft.com/office/drawing/2018/hyperlinkcolor" val="tx"/>
                    </a:ext>
                  </a:extLst>
                </a:hlinkClick>
              </a:rPr>
              <a:t>brand guidelines</a:t>
            </a:r>
            <a:endParaRPr lang="en-US" dirty="0">
              <a:ea typeface="+mn-lt"/>
              <a:cs typeface="+mn-lt"/>
            </a:endParaRPr>
          </a:p>
          <a:p>
            <a:endParaRPr lang="en-US" dirty="0">
              <a:ea typeface="+mn-lt"/>
              <a:cs typeface="+mn-lt"/>
            </a:endParaRPr>
          </a:p>
          <a:p>
            <a:r>
              <a:rPr lang="en-US" dirty="0">
                <a:ea typeface="+mn-lt"/>
                <a:cs typeface="+mn-lt"/>
              </a:rPr>
              <a:t>All creative assets and logos can be found here</a:t>
            </a:r>
          </a:p>
          <a:p>
            <a:endParaRPr lang="en-US" dirty="0">
              <a:ea typeface="+mn-lt"/>
              <a:cs typeface="+mn-lt"/>
            </a:endParaRPr>
          </a:p>
          <a:p>
            <a:r>
              <a:rPr lang="en-US" dirty="0">
                <a:ea typeface="+mn-lt"/>
                <a:cs typeface="+mn-lt"/>
              </a:rPr>
              <a:t>If you need any further support regarding Good Business Fortnight, contact:</a:t>
            </a:r>
            <a:r>
              <a:rPr lang="en-US" b="1" dirty="0">
                <a:ea typeface="+mn-lt"/>
                <a:cs typeface="+mn-lt"/>
              </a:rPr>
              <a:t> </a:t>
            </a:r>
            <a:r>
              <a:rPr lang="en-US" dirty="0">
                <a:ea typeface="+mn-lt"/>
                <a:cs typeface="+mn-lt"/>
              </a:rPr>
              <a:t>communications@goodbusinesscharter.com</a:t>
            </a:r>
            <a:endParaRPr lang="en-US"/>
          </a:p>
          <a:p>
            <a:endParaRPr lang="en-US" dirty="0">
              <a:ea typeface="+mn-lt"/>
              <a:cs typeface="+mn-lt"/>
            </a:endParaRPr>
          </a:p>
          <a:p>
            <a:endParaRPr lang="en-US" dirty="0">
              <a:ea typeface="+mn-lt"/>
              <a:cs typeface="+mn-lt"/>
            </a:endParaRPr>
          </a:p>
        </p:txBody>
      </p:sp>
      <p:sp>
        <p:nvSpPr>
          <p:cNvPr id="8" name="Arrow: Right 7">
            <a:extLst>
              <a:ext uri="{FF2B5EF4-FFF2-40B4-BE49-F238E27FC236}">
                <a16:creationId xmlns:a16="http://schemas.microsoft.com/office/drawing/2014/main" id="{EF2E3681-6B63-AD5A-ECE7-22D871C2E2AC}"/>
              </a:ext>
            </a:extLst>
          </p:cNvPr>
          <p:cNvSpPr/>
          <p:nvPr/>
        </p:nvSpPr>
        <p:spPr>
          <a:xfrm>
            <a:off x="801568" y="1516219"/>
            <a:ext cx="376640" cy="260751"/>
          </a:xfrm>
          <a:prstGeom prst="rightArrow">
            <a:avLst/>
          </a:prstGeom>
          <a:solidFill>
            <a:srgbClr val="29AB61"/>
          </a:solidFill>
          <a:ln>
            <a:solidFill>
              <a:srgbClr val="29AB6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rrow: Right 8">
            <a:extLst>
              <a:ext uri="{FF2B5EF4-FFF2-40B4-BE49-F238E27FC236}">
                <a16:creationId xmlns:a16="http://schemas.microsoft.com/office/drawing/2014/main" id="{71AEAD1B-96DF-EA0A-C6BC-E7DCD84845E6}"/>
              </a:ext>
            </a:extLst>
          </p:cNvPr>
          <p:cNvSpPr/>
          <p:nvPr/>
        </p:nvSpPr>
        <p:spPr>
          <a:xfrm>
            <a:off x="801568" y="2203092"/>
            <a:ext cx="376640" cy="260751"/>
          </a:xfrm>
          <a:prstGeom prst="rightArrow">
            <a:avLst/>
          </a:prstGeom>
          <a:solidFill>
            <a:srgbClr val="29AB61"/>
          </a:solidFill>
          <a:ln>
            <a:solidFill>
              <a:srgbClr val="29AB6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rrow: Right 9">
            <a:extLst>
              <a:ext uri="{FF2B5EF4-FFF2-40B4-BE49-F238E27FC236}">
                <a16:creationId xmlns:a16="http://schemas.microsoft.com/office/drawing/2014/main" id="{2D96A77F-83A4-2565-8B62-F6C6E4E940D2}"/>
              </a:ext>
            </a:extLst>
          </p:cNvPr>
          <p:cNvSpPr/>
          <p:nvPr/>
        </p:nvSpPr>
        <p:spPr>
          <a:xfrm>
            <a:off x="801567" y="3426585"/>
            <a:ext cx="376640" cy="260751"/>
          </a:xfrm>
          <a:prstGeom prst="rightArrow">
            <a:avLst/>
          </a:prstGeom>
          <a:solidFill>
            <a:srgbClr val="29AB61"/>
          </a:solidFill>
          <a:ln>
            <a:solidFill>
              <a:srgbClr val="29AB6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row: Right 10">
            <a:extLst>
              <a:ext uri="{FF2B5EF4-FFF2-40B4-BE49-F238E27FC236}">
                <a16:creationId xmlns:a16="http://schemas.microsoft.com/office/drawing/2014/main" id="{379B1B48-DDCD-DF45-31F9-8AE508B4E6C3}"/>
              </a:ext>
            </a:extLst>
          </p:cNvPr>
          <p:cNvSpPr/>
          <p:nvPr/>
        </p:nvSpPr>
        <p:spPr>
          <a:xfrm>
            <a:off x="801567" y="2825571"/>
            <a:ext cx="376640" cy="260751"/>
          </a:xfrm>
          <a:prstGeom prst="rightArrow">
            <a:avLst/>
          </a:prstGeom>
          <a:solidFill>
            <a:srgbClr val="29AB61"/>
          </a:solidFill>
          <a:ln>
            <a:solidFill>
              <a:srgbClr val="29AB6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517755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9F9F9"/>
        </a:solidFill>
        <a:effectLst/>
      </p:bgPr>
    </p:bg>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575A1B57-988B-D29B-7869-6B9CB2DE361B}"/>
              </a:ext>
            </a:extLst>
          </p:cNvPr>
          <p:cNvSpPr txBox="1"/>
          <p:nvPr/>
        </p:nvSpPr>
        <p:spPr>
          <a:xfrm>
            <a:off x="143126" y="182436"/>
            <a:ext cx="11300983" cy="120032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5400" b="1" dirty="0">
                <a:latin typeface="filson pro medium"/>
              </a:rPr>
              <a:t>Good Business Fortnight daily themes</a:t>
            </a:r>
            <a:endParaRPr lang="en-US" dirty="0"/>
          </a:p>
          <a:p>
            <a:pPr algn="l"/>
            <a:endParaRPr lang="en-US" dirty="0">
              <a:cs typeface="Calibri"/>
            </a:endParaRPr>
          </a:p>
        </p:txBody>
      </p:sp>
      <p:pic>
        <p:nvPicPr>
          <p:cNvPr id="7" name="Picture 6" descr="A black background with white text&#10;&#10;Description automatically generated">
            <a:extLst>
              <a:ext uri="{FF2B5EF4-FFF2-40B4-BE49-F238E27FC236}">
                <a16:creationId xmlns:a16="http://schemas.microsoft.com/office/drawing/2014/main" id="{549D2DBC-F8AA-1379-78AB-3F26573B6E1C}"/>
              </a:ext>
            </a:extLst>
          </p:cNvPr>
          <p:cNvPicPr>
            <a:picLocks noChangeAspect="1"/>
          </p:cNvPicPr>
          <p:nvPr/>
        </p:nvPicPr>
        <p:blipFill>
          <a:blip r:embed="rId2"/>
          <a:stretch>
            <a:fillRect/>
          </a:stretch>
        </p:blipFill>
        <p:spPr>
          <a:xfrm>
            <a:off x="10926312" y="5715401"/>
            <a:ext cx="1262041" cy="1139372"/>
          </a:xfrm>
          <a:prstGeom prst="rect">
            <a:avLst/>
          </a:prstGeom>
        </p:spPr>
      </p:pic>
      <p:pic>
        <p:nvPicPr>
          <p:cNvPr id="8" name="Picture 7" descr="A group of colorful rectangular objects with black text&#10;&#10;Description automatically generated">
            <a:extLst>
              <a:ext uri="{FF2B5EF4-FFF2-40B4-BE49-F238E27FC236}">
                <a16:creationId xmlns:a16="http://schemas.microsoft.com/office/drawing/2014/main" id="{97782FDE-FFDB-F5FF-8483-3DB661761300}"/>
              </a:ext>
            </a:extLst>
          </p:cNvPr>
          <p:cNvPicPr>
            <a:picLocks noChangeAspect="1"/>
          </p:cNvPicPr>
          <p:nvPr/>
        </p:nvPicPr>
        <p:blipFill>
          <a:blip r:embed="rId3"/>
          <a:srcRect l="26" t="19062" r="4083" b="23020"/>
          <a:stretch/>
        </p:blipFill>
        <p:spPr>
          <a:xfrm>
            <a:off x="1929286" y="2168846"/>
            <a:ext cx="7654708" cy="3249922"/>
          </a:xfrm>
          <a:prstGeom prst="rect">
            <a:avLst/>
          </a:prstGeom>
          <a:ln>
            <a:noFill/>
          </a:ln>
        </p:spPr>
      </p:pic>
    </p:spTree>
    <p:extLst>
      <p:ext uri="{BB962C8B-B14F-4D97-AF65-F5344CB8AC3E}">
        <p14:creationId xmlns:p14="http://schemas.microsoft.com/office/powerpoint/2010/main" val="9428507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erson holding a book&#10;&#10;Description automatically generated">
            <a:extLst>
              <a:ext uri="{FF2B5EF4-FFF2-40B4-BE49-F238E27FC236}">
                <a16:creationId xmlns:a16="http://schemas.microsoft.com/office/drawing/2014/main" id="{903EF4D9-9F34-AD18-7385-A589381EB5FC}"/>
              </a:ext>
            </a:extLst>
          </p:cNvPr>
          <p:cNvPicPr>
            <a:picLocks noChangeAspect="1"/>
          </p:cNvPicPr>
          <p:nvPr/>
        </p:nvPicPr>
        <p:blipFill>
          <a:blip r:embed="rId2"/>
          <a:stretch>
            <a:fillRect/>
          </a:stretch>
        </p:blipFill>
        <p:spPr>
          <a:xfrm>
            <a:off x="2352" y="-2352"/>
            <a:ext cx="12201407" cy="6872111"/>
          </a:xfrm>
          <a:prstGeom prst="rect">
            <a:avLst/>
          </a:prstGeom>
        </p:spPr>
      </p:pic>
    </p:spTree>
    <p:extLst>
      <p:ext uri="{BB962C8B-B14F-4D97-AF65-F5344CB8AC3E}">
        <p14:creationId xmlns:p14="http://schemas.microsoft.com/office/powerpoint/2010/main" val="29595950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9F9F9"/>
        </a:solidFill>
        <a:effectLst/>
      </p:bgPr>
    </p:bg>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575A1B57-988B-D29B-7869-6B9CB2DE361B}"/>
              </a:ext>
            </a:extLst>
          </p:cNvPr>
          <p:cNvSpPr txBox="1"/>
          <p:nvPr/>
        </p:nvSpPr>
        <p:spPr>
          <a:xfrm>
            <a:off x="143126" y="182436"/>
            <a:ext cx="11300983" cy="120032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5400" b="1" dirty="0">
                <a:solidFill>
                  <a:srgbClr val="29AB61"/>
                </a:solidFill>
                <a:latin typeface="filson pro medium"/>
              </a:rPr>
              <a:t>Responsible Business Monday</a:t>
            </a:r>
            <a:endParaRPr lang="en-US">
              <a:solidFill>
                <a:srgbClr val="29AB61"/>
              </a:solidFill>
            </a:endParaRPr>
          </a:p>
          <a:p>
            <a:pPr algn="l"/>
            <a:endParaRPr lang="en-US" dirty="0">
              <a:cs typeface="Calibri"/>
            </a:endParaRPr>
          </a:p>
        </p:txBody>
      </p:sp>
      <p:pic>
        <p:nvPicPr>
          <p:cNvPr id="7" name="Picture 6" descr="A black background with white text&#10;&#10;Description automatically generated">
            <a:extLst>
              <a:ext uri="{FF2B5EF4-FFF2-40B4-BE49-F238E27FC236}">
                <a16:creationId xmlns:a16="http://schemas.microsoft.com/office/drawing/2014/main" id="{549D2DBC-F8AA-1379-78AB-3F26573B6E1C}"/>
              </a:ext>
            </a:extLst>
          </p:cNvPr>
          <p:cNvPicPr>
            <a:picLocks noChangeAspect="1"/>
          </p:cNvPicPr>
          <p:nvPr/>
        </p:nvPicPr>
        <p:blipFill>
          <a:blip r:embed="rId2"/>
          <a:stretch>
            <a:fillRect/>
          </a:stretch>
        </p:blipFill>
        <p:spPr>
          <a:xfrm>
            <a:off x="10926312" y="5715401"/>
            <a:ext cx="1262041" cy="1139372"/>
          </a:xfrm>
          <a:prstGeom prst="rect">
            <a:avLst/>
          </a:prstGeom>
        </p:spPr>
      </p:pic>
      <p:sp>
        <p:nvSpPr>
          <p:cNvPr id="2" name="TextBox 1">
            <a:extLst>
              <a:ext uri="{FF2B5EF4-FFF2-40B4-BE49-F238E27FC236}">
                <a16:creationId xmlns:a16="http://schemas.microsoft.com/office/drawing/2014/main" id="{06A2AA74-F093-ACC1-8306-FE1CE457B104}"/>
              </a:ext>
            </a:extLst>
          </p:cNvPr>
          <p:cNvSpPr txBox="1"/>
          <p:nvPr/>
        </p:nvSpPr>
        <p:spPr>
          <a:xfrm>
            <a:off x="4402428" y="1504681"/>
            <a:ext cx="6521003"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t>By championing responsible business practices, you can set a powerful example that can inspire other </a:t>
            </a:r>
            <a:r>
              <a:rPr lang="en-US" err="1"/>
              <a:t>organisations</a:t>
            </a:r>
            <a:r>
              <a:rPr lang="en-US" dirty="0"/>
              <a:t> to follow suit, benefiting both people and the planet. </a:t>
            </a:r>
            <a:r>
              <a:rPr lang="en-US" b="1" dirty="0">
                <a:solidFill>
                  <a:srgbClr val="29AB61"/>
                </a:solidFill>
              </a:rPr>
              <a:t>An overwhelming 97% of people believe it’s important for businesses to act responsibly</a:t>
            </a:r>
            <a:r>
              <a:rPr lang="en-US" dirty="0"/>
              <a:t>, and consumers are increasingly demanding consistent and transparent information to verify these practices.</a:t>
            </a:r>
          </a:p>
        </p:txBody>
      </p:sp>
      <p:pic>
        <p:nvPicPr>
          <p:cNvPr id="3" name="Picture 2" descr="A person holding a book and writing&#10;&#10;Description automatically generated">
            <a:extLst>
              <a:ext uri="{FF2B5EF4-FFF2-40B4-BE49-F238E27FC236}">
                <a16:creationId xmlns:a16="http://schemas.microsoft.com/office/drawing/2014/main" id="{B0C7942F-95E6-073D-DE57-1C57562E50F1}"/>
              </a:ext>
            </a:extLst>
          </p:cNvPr>
          <p:cNvPicPr>
            <a:picLocks noChangeAspect="1"/>
          </p:cNvPicPr>
          <p:nvPr/>
        </p:nvPicPr>
        <p:blipFill>
          <a:blip r:embed="rId3"/>
          <a:stretch>
            <a:fillRect/>
          </a:stretch>
        </p:blipFill>
        <p:spPr>
          <a:xfrm>
            <a:off x="264251" y="1509411"/>
            <a:ext cx="3846490" cy="3846490"/>
          </a:xfrm>
          <a:prstGeom prst="rect">
            <a:avLst/>
          </a:prstGeom>
          <a:ln>
            <a:noFill/>
          </a:ln>
        </p:spPr>
      </p:pic>
    </p:spTree>
    <p:extLst>
      <p:ext uri="{BB962C8B-B14F-4D97-AF65-F5344CB8AC3E}">
        <p14:creationId xmlns:p14="http://schemas.microsoft.com/office/powerpoint/2010/main" val="17782024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group of people in a wheelchair&#10;&#10;Description automatically generated">
            <a:extLst>
              <a:ext uri="{FF2B5EF4-FFF2-40B4-BE49-F238E27FC236}">
                <a16:creationId xmlns:a16="http://schemas.microsoft.com/office/drawing/2014/main" id="{03220E53-78C1-E09A-AAD4-47B476109AEF}"/>
              </a:ext>
            </a:extLst>
          </p:cNvPr>
          <p:cNvPicPr>
            <a:picLocks noChangeAspect="1"/>
          </p:cNvPicPr>
          <p:nvPr/>
        </p:nvPicPr>
        <p:blipFill>
          <a:blip r:embed="rId2"/>
          <a:stretch>
            <a:fillRect/>
          </a:stretch>
        </p:blipFill>
        <p:spPr>
          <a:xfrm>
            <a:off x="-2722" y="5443"/>
            <a:ext cx="12192000" cy="6847114"/>
          </a:xfrm>
          <a:prstGeom prst="rect">
            <a:avLst/>
          </a:prstGeom>
        </p:spPr>
      </p:pic>
    </p:spTree>
    <p:extLst>
      <p:ext uri="{BB962C8B-B14F-4D97-AF65-F5344CB8AC3E}">
        <p14:creationId xmlns:p14="http://schemas.microsoft.com/office/powerpoint/2010/main" val="38988371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9F9F9"/>
        </a:solidFill>
        <a:effectLst/>
      </p:bgPr>
    </p:bg>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575A1B57-988B-D29B-7869-6B9CB2DE361B}"/>
              </a:ext>
            </a:extLst>
          </p:cNvPr>
          <p:cNvSpPr txBox="1"/>
          <p:nvPr/>
        </p:nvSpPr>
        <p:spPr>
          <a:xfrm>
            <a:off x="143126" y="182436"/>
            <a:ext cx="11300983" cy="120032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5400" b="1" dirty="0">
                <a:solidFill>
                  <a:srgbClr val="C980FF"/>
                </a:solidFill>
                <a:latin typeface="filson pro medium"/>
              </a:rPr>
              <a:t>EDI Tuesday</a:t>
            </a:r>
            <a:endParaRPr lang="en-US" dirty="0">
              <a:solidFill>
                <a:srgbClr val="C980FF"/>
              </a:solidFill>
            </a:endParaRPr>
          </a:p>
          <a:p>
            <a:pPr algn="l"/>
            <a:endParaRPr lang="en-US" dirty="0">
              <a:cs typeface="Calibri"/>
            </a:endParaRPr>
          </a:p>
        </p:txBody>
      </p:sp>
      <p:pic>
        <p:nvPicPr>
          <p:cNvPr id="7" name="Picture 6" descr="A black background with white text&#10;&#10;Description automatically generated">
            <a:extLst>
              <a:ext uri="{FF2B5EF4-FFF2-40B4-BE49-F238E27FC236}">
                <a16:creationId xmlns:a16="http://schemas.microsoft.com/office/drawing/2014/main" id="{549D2DBC-F8AA-1379-78AB-3F26573B6E1C}"/>
              </a:ext>
            </a:extLst>
          </p:cNvPr>
          <p:cNvPicPr>
            <a:picLocks noChangeAspect="1"/>
          </p:cNvPicPr>
          <p:nvPr/>
        </p:nvPicPr>
        <p:blipFill>
          <a:blip r:embed="rId2"/>
          <a:stretch>
            <a:fillRect/>
          </a:stretch>
        </p:blipFill>
        <p:spPr>
          <a:xfrm>
            <a:off x="10926312" y="5715401"/>
            <a:ext cx="1262041" cy="1139372"/>
          </a:xfrm>
          <a:prstGeom prst="rect">
            <a:avLst/>
          </a:prstGeom>
        </p:spPr>
      </p:pic>
      <p:sp>
        <p:nvSpPr>
          <p:cNvPr id="2" name="TextBox 1">
            <a:extLst>
              <a:ext uri="{FF2B5EF4-FFF2-40B4-BE49-F238E27FC236}">
                <a16:creationId xmlns:a16="http://schemas.microsoft.com/office/drawing/2014/main" id="{06A2AA74-F093-ACC1-8306-FE1CE457B104}"/>
              </a:ext>
            </a:extLst>
          </p:cNvPr>
          <p:cNvSpPr txBox="1"/>
          <p:nvPr/>
        </p:nvSpPr>
        <p:spPr>
          <a:xfrm>
            <a:off x="4402428" y="1386625"/>
            <a:ext cx="7036157"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a:solidFill>
                  <a:srgbClr val="C980FF"/>
                </a:solidFill>
                <a:ea typeface="+mn-lt"/>
                <a:cs typeface="+mn-lt"/>
              </a:rPr>
              <a:t>A diverse, equal, and inclusive culture is essential for a business to thrive</a:t>
            </a:r>
            <a:r>
              <a:rPr lang="en-US" dirty="0">
                <a:ea typeface="+mn-lt"/>
                <a:cs typeface="+mn-lt"/>
              </a:rPr>
              <a:t> because it places people at the heart of its operations. When individuals feel valued and included, they are more likely to excel in their work. </a:t>
            </a:r>
            <a:r>
              <a:rPr lang="en-US" dirty="0">
                <a:solidFill>
                  <a:srgbClr val="000000"/>
                </a:solidFill>
                <a:ea typeface="+mn-lt"/>
                <a:cs typeface="+mn-lt"/>
              </a:rPr>
              <a:t>Diverse teams drive better business outcomes, leading to enhanced customer orientation, innovation, productivity, profitability, morale</a:t>
            </a:r>
            <a:r>
              <a:rPr lang="en-US" dirty="0">
                <a:ea typeface="+mn-lt"/>
                <a:cs typeface="+mn-lt"/>
              </a:rPr>
              <a:t>, and staff retention. Achieving this requires concrete actions to improve diversity, with data playing a crucial role in measuring progress.</a:t>
            </a:r>
          </a:p>
        </p:txBody>
      </p:sp>
      <p:pic>
        <p:nvPicPr>
          <p:cNvPr id="5" name="Picture 4" descr="A group of people in a wheelchair&#10;&#10;Description automatically generated">
            <a:extLst>
              <a:ext uri="{FF2B5EF4-FFF2-40B4-BE49-F238E27FC236}">
                <a16:creationId xmlns:a16="http://schemas.microsoft.com/office/drawing/2014/main" id="{244E91CF-9AA8-8DE9-89CF-C49940FCA7A3}"/>
              </a:ext>
            </a:extLst>
          </p:cNvPr>
          <p:cNvPicPr>
            <a:picLocks noChangeAspect="1"/>
          </p:cNvPicPr>
          <p:nvPr/>
        </p:nvPicPr>
        <p:blipFill>
          <a:blip r:embed="rId3"/>
          <a:stretch>
            <a:fillRect/>
          </a:stretch>
        </p:blipFill>
        <p:spPr>
          <a:xfrm>
            <a:off x="217030" y="1388135"/>
            <a:ext cx="3846490" cy="3835758"/>
          </a:xfrm>
          <a:prstGeom prst="rect">
            <a:avLst/>
          </a:prstGeom>
          <a:ln>
            <a:noFill/>
          </a:ln>
        </p:spPr>
      </p:pic>
    </p:spTree>
    <p:extLst>
      <p:ext uri="{BB962C8B-B14F-4D97-AF65-F5344CB8AC3E}">
        <p14:creationId xmlns:p14="http://schemas.microsoft.com/office/powerpoint/2010/main" val="36889357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erson wearing a green apron&#10;&#10;Description automatically generated">
            <a:extLst>
              <a:ext uri="{FF2B5EF4-FFF2-40B4-BE49-F238E27FC236}">
                <a16:creationId xmlns:a16="http://schemas.microsoft.com/office/drawing/2014/main" id="{A9E20019-367C-AB4E-330C-A24C9847BC7C}"/>
              </a:ext>
            </a:extLst>
          </p:cNvPr>
          <p:cNvPicPr>
            <a:picLocks noChangeAspect="1"/>
          </p:cNvPicPr>
          <p:nvPr/>
        </p:nvPicPr>
        <p:blipFill>
          <a:blip r:embed="rId2"/>
          <a:stretch>
            <a:fillRect/>
          </a:stretch>
        </p:blipFill>
        <p:spPr>
          <a:xfrm>
            <a:off x="2721" y="-2721"/>
            <a:ext cx="12182592" cy="6853296"/>
          </a:xfrm>
          <a:prstGeom prst="rect">
            <a:avLst/>
          </a:prstGeom>
        </p:spPr>
      </p:pic>
    </p:spTree>
    <p:extLst>
      <p:ext uri="{BB962C8B-B14F-4D97-AF65-F5344CB8AC3E}">
        <p14:creationId xmlns:p14="http://schemas.microsoft.com/office/powerpoint/2010/main" val="28842098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9F9F9"/>
        </a:solidFill>
        <a:effectLst/>
      </p:bgPr>
    </p:bg>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575A1B57-988B-D29B-7869-6B9CB2DE361B}"/>
              </a:ext>
            </a:extLst>
          </p:cNvPr>
          <p:cNvSpPr txBox="1"/>
          <p:nvPr/>
        </p:nvSpPr>
        <p:spPr>
          <a:xfrm>
            <a:off x="143126" y="182436"/>
            <a:ext cx="11300983" cy="120032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5400" b="1" dirty="0">
                <a:solidFill>
                  <a:srgbClr val="5C96EB"/>
                </a:solidFill>
                <a:latin typeface="filson pro medium"/>
              </a:rPr>
              <a:t>Wellness Wednesday</a:t>
            </a:r>
            <a:endParaRPr lang="en-US" dirty="0">
              <a:solidFill>
                <a:srgbClr val="5C96EB"/>
              </a:solidFill>
            </a:endParaRPr>
          </a:p>
          <a:p>
            <a:pPr algn="l"/>
            <a:endParaRPr lang="en-US" dirty="0">
              <a:cs typeface="Calibri"/>
            </a:endParaRPr>
          </a:p>
        </p:txBody>
      </p:sp>
      <p:pic>
        <p:nvPicPr>
          <p:cNvPr id="7" name="Picture 6" descr="A black background with white text&#10;&#10;Description automatically generated">
            <a:extLst>
              <a:ext uri="{FF2B5EF4-FFF2-40B4-BE49-F238E27FC236}">
                <a16:creationId xmlns:a16="http://schemas.microsoft.com/office/drawing/2014/main" id="{549D2DBC-F8AA-1379-78AB-3F26573B6E1C}"/>
              </a:ext>
            </a:extLst>
          </p:cNvPr>
          <p:cNvPicPr>
            <a:picLocks noChangeAspect="1"/>
          </p:cNvPicPr>
          <p:nvPr/>
        </p:nvPicPr>
        <p:blipFill>
          <a:blip r:embed="rId2"/>
          <a:stretch>
            <a:fillRect/>
          </a:stretch>
        </p:blipFill>
        <p:spPr>
          <a:xfrm>
            <a:off x="10926312" y="5715401"/>
            <a:ext cx="1262041" cy="1139372"/>
          </a:xfrm>
          <a:prstGeom prst="rect">
            <a:avLst/>
          </a:prstGeom>
        </p:spPr>
      </p:pic>
      <p:sp>
        <p:nvSpPr>
          <p:cNvPr id="2" name="TextBox 1">
            <a:extLst>
              <a:ext uri="{FF2B5EF4-FFF2-40B4-BE49-F238E27FC236}">
                <a16:creationId xmlns:a16="http://schemas.microsoft.com/office/drawing/2014/main" id="{06A2AA74-F093-ACC1-8306-FE1CE457B104}"/>
              </a:ext>
            </a:extLst>
          </p:cNvPr>
          <p:cNvSpPr txBox="1"/>
          <p:nvPr/>
        </p:nvSpPr>
        <p:spPr>
          <a:xfrm>
            <a:off x="4402428" y="1386625"/>
            <a:ext cx="7036157" cy="34163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a:solidFill>
                  <a:srgbClr val="5C96EB"/>
                </a:solidFill>
                <a:ea typeface="+mn-lt"/>
                <a:cs typeface="+mn-lt"/>
              </a:rPr>
              <a:t>Employees' physical and mental health are paramount. </a:t>
            </a:r>
            <a:r>
              <a:rPr lang="en-US" dirty="0">
                <a:solidFill>
                  <a:srgbClr val="000000"/>
                </a:solidFill>
                <a:ea typeface="+mn-lt"/>
                <a:cs typeface="+mn-lt"/>
              </a:rPr>
              <a:t>Neglecting these aspects can lead to adverse effects not just within </a:t>
            </a:r>
            <a:r>
              <a:rPr lang="en-US" dirty="0">
                <a:ea typeface="+mn-lt"/>
                <a:cs typeface="+mn-lt"/>
              </a:rPr>
              <a:t>the </a:t>
            </a:r>
            <a:r>
              <a:rPr lang="en-US" dirty="0">
                <a:solidFill>
                  <a:srgbClr val="000000"/>
                </a:solidFill>
                <a:ea typeface="+mn-lt"/>
                <a:cs typeface="+mn-lt"/>
              </a:rPr>
              <a:t>business but also across society. Cultivating a culture that demands long working hours is counterproductive, leading to issues like absenteeism and presenteeism, which can harm productivity</a:t>
            </a:r>
            <a:r>
              <a:rPr lang="en-US" dirty="0">
                <a:ea typeface="+mn-lt"/>
                <a:cs typeface="+mn-lt"/>
              </a:rPr>
              <a:t> and team morale.</a:t>
            </a:r>
          </a:p>
          <a:p>
            <a:r>
              <a:rPr lang="en-US" dirty="0">
                <a:ea typeface="+mn-lt"/>
                <a:cs typeface="+mn-lt"/>
              </a:rPr>
              <a:t>No one should fear becoming unwell due to their job or feel compelled to work when they're not well. Responsible </a:t>
            </a:r>
            <a:r>
              <a:rPr lang="en-US" dirty="0" err="1">
                <a:ea typeface="+mn-lt"/>
                <a:cs typeface="+mn-lt"/>
              </a:rPr>
              <a:t>organisations</a:t>
            </a:r>
            <a:r>
              <a:rPr lang="en-US" dirty="0">
                <a:ea typeface="+mn-lt"/>
                <a:cs typeface="+mn-lt"/>
              </a:rPr>
              <a:t> foster environments where supportive line management encourages open and honest discussions without the fear of punitive repercussions.</a:t>
            </a:r>
          </a:p>
          <a:p>
            <a:endParaRPr lang="en-US" dirty="0">
              <a:ea typeface="+mn-lt"/>
              <a:cs typeface="+mn-lt"/>
            </a:endParaRPr>
          </a:p>
        </p:txBody>
      </p:sp>
      <p:pic>
        <p:nvPicPr>
          <p:cNvPr id="3" name="Picture 2" descr="A person wearing an apron&#10;&#10;Description automatically generated">
            <a:extLst>
              <a:ext uri="{FF2B5EF4-FFF2-40B4-BE49-F238E27FC236}">
                <a16:creationId xmlns:a16="http://schemas.microsoft.com/office/drawing/2014/main" id="{69BED8A2-171E-2D8B-D303-069BF0583CF8}"/>
              </a:ext>
            </a:extLst>
          </p:cNvPr>
          <p:cNvPicPr>
            <a:picLocks noChangeAspect="1"/>
          </p:cNvPicPr>
          <p:nvPr/>
        </p:nvPicPr>
        <p:blipFill>
          <a:blip r:embed="rId3"/>
          <a:stretch>
            <a:fillRect/>
          </a:stretch>
        </p:blipFill>
        <p:spPr>
          <a:xfrm>
            <a:off x="210590" y="1385988"/>
            <a:ext cx="3857223" cy="3835758"/>
          </a:xfrm>
          <a:prstGeom prst="rect">
            <a:avLst/>
          </a:prstGeom>
          <a:ln>
            <a:noFill/>
          </a:ln>
        </p:spPr>
      </p:pic>
    </p:spTree>
    <p:extLst>
      <p:ext uri="{BB962C8B-B14F-4D97-AF65-F5344CB8AC3E}">
        <p14:creationId xmlns:p14="http://schemas.microsoft.com/office/powerpoint/2010/main" val="185911237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ptos" panose="020B0004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C906B11F88A9840A33808657ADB27A3" ma:contentTypeVersion="18" ma:contentTypeDescription="Create a new document." ma:contentTypeScope="" ma:versionID="88444143a6864a2821d82dc1cbfec40c">
  <xsd:schema xmlns:xsd="http://www.w3.org/2001/XMLSchema" xmlns:xs="http://www.w3.org/2001/XMLSchema" xmlns:p="http://schemas.microsoft.com/office/2006/metadata/properties" xmlns:ns2="b28f40e9-e9ee-4284-a085-6a07f3a97b32" xmlns:ns3="f5f56eeb-ef33-4bb5-9fcc-050a86c18f12" targetNamespace="http://schemas.microsoft.com/office/2006/metadata/properties" ma:root="true" ma:fieldsID="cf0a07d9f30dfaa84494c9d670c6ca37" ns2:_="" ns3:_="">
    <xsd:import namespace="b28f40e9-e9ee-4284-a085-6a07f3a97b32"/>
    <xsd:import namespace="f5f56eeb-ef33-4bb5-9fcc-050a86c18f12"/>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OCR" minOccurs="0"/>
                <xsd:element ref="ns3:MediaServiceDateTaken" minOccurs="0"/>
                <xsd:element ref="ns3:MediaServiceLocation"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28f40e9-e9ee-4284-a085-6a07f3a97b32"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7792ba2c-8918-4824-8108-da74a83a10b0}" ma:internalName="TaxCatchAll" ma:showField="CatchAllData" ma:web="b28f40e9-e9ee-4284-a085-6a07f3a97b32">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5f56eeb-ef33-4bb5-9fcc-050a86c18f12"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b3ff42d-fb10-453a-ad93-0025a65982c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b28f40e9-e9ee-4284-a085-6a07f3a97b32" xsi:nil="true"/>
    <lcf76f155ced4ddcb4097134ff3c332f xmlns="f5f56eeb-ef33-4bb5-9fcc-050a86c18f1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D216CFA-F338-448E-8915-E5C024D0B1E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28f40e9-e9ee-4284-a085-6a07f3a97b32"/>
    <ds:schemaRef ds:uri="f5f56eeb-ef33-4bb5-9fcc-050a86c18f1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D6F1AB-74CD-4A42-B3B6-B8D14748F8C0}">
  <ds:schemaRefs>
    <ds:schemaRef ds:uri="http://schemas.microsoft.com/sharepoint/v3/contenttype/forms"/>
  </ds:schemaRefs>
</ds:datastoreItem>
</file>

<file path=customXml/itemProps3.xml><?xml version="1.0" encoding="utf-8"?>
<ds:datastoreItem xmlns:ds="http://schemas.openxmlformats.org/officeDocument/2006/customXml" ds:itemID="{E6E73E4C-23AB-4A0B-A35E-81537E0EF774}">
  <ds:schemaRefs>
    <ds:schemaRef ds:uri="http://schemas.microsoft.com/office/2006/metadata/properties"/>
    <ds:schemaRef ds:uri="http://schemas.microsoft.com/office/infopath/2007/PartnerControls"/>
    <ds:schemaRef ds:uri="b28f40e9-e9ee-4284-a085-6a07f3a97b32"/>
    <ds:schemaRef ds:uri="f5f56eeb-ef33-4bb5-9fcc-050a86c18f12"/>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0</Words>
  <Application>Microsoft Office PowerPoint</Application>
  <PresentationFormat>Widescreen</PresentationFormat>
  <Paragraphs>0</Paragraphs>
  <Slides>24</Slides>
  <Notes>0</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
  <cp:revision>223</cp:revision>
  <dcterms:created xsi:type="dcterms:W3CDTF">2024-08-15T10:27:12Z</dcterms:created>
  <dcterms:modified xsi:type="dcterms:W3CDTF">2024-11-06T11:00:13Z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0x010100CC906B11F88A9840A33808657ADB27A3</vt:lpwstr>
  </property>
  <property fmtid="{D5CDD505-2E9C-101B-9397-08002B2CF9AE}" pid="3" name="MediaServiceImageTags">
    <vt:lpwstr/>
  </property>
</Properties>
</file>